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8288000" cy="10287000"/>
  <p:notesSz cx="6858000" cy="9144000"/>
  <p:embeddedFontLst>
    <p:embeddedFont>
      <p:font typeface="Muli Bold" panose="020B0604020202020204" charset="0"/>
      <p:regular r:id="rId12"/>
    </p:embeddedFont>
    <p:embeddedFont>
      <p:font typeface="Dancing Script" panose="020B0604020202020204" charset="0"/>
      <p:regular r:id="rId13"/>
    </p:embeddedFont>
    <p:embeddedFont>
      <p:font typeface="Dancing Script Bold" panose="020B0604020202020204" charset="0"/>
      <p:regular r:id="rId14"/>
    </p:embeddedFont>
    <p:embeddedFont>
      <p:font typeface="Quicksand Bold" panose="020B0604020202020204" charset="0"/>
      <p:regular r:id="rId15"/>
    </p:embeddedFont>
    <p:embeddedFont>
      <p:font typeface="Noto Sans" panose="020B0604020202020204" charset="0"/>
      <p:regular r:id="rId16"/>
    </p:embeddedFont>
    <p:embeddedFont>
      <p:font typeface="Bungee" panose="020B0604020202020204" charset="0"/>
      <p:regular r:id="rId17"/>
    </p:embeddedFont>
    <p:embeddedFont>
      <p:font typeface="Quicksand Medium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Bernoru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26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svg"/><Relationship Id="rId7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5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0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úa Minh Họa- Tình Bạn - Âm Nhạc Lớp 2 - Sách Cánh Di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18211800" cy="98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4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36678" y="1024393"/>
            <a:ext cx="7255311" cy="27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1D4E89"/>
                </a:solidFill>
                <a:latin typeface="Bernoru"/>
                <a:ea typeface="Bernoru"/>
                <a:cs typeface="Bernoru"/>
                <a:sym typeface="Bernoru"/>
              </a:rPr>
              <a:t>Củng cố, dặn dò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791988" y="4038752"/>
            <a:ext cx="8467312" cy="2387696"/>
            <a:chOff x="0" y="0"/>
            <a:chExt cx="4519493" cy="1274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9493" cy="1274451"/>
            </a:xfrm>
            <a:custGeom>
              <a:avLst/>
              <a:gdLst/>
              <a:ahLst/>
              <a:cxnLst/>
              <a:rect l="l" t="t" r="r" b="b"/>
              <a:pathLst>
                <a:path w="4519493" h="1274451">
                  <a:moveTo>
                    <a:pt x="4395033" y="1274451"/>
                  </a:moveTo>
                  <a:lnTo>
                    <a:pt x="124460" y="1274451"/>
                  </a:lnTo>
                  <a:cubicBezTo>
                    <a:pt x="55880" y="1274451"/>
                    <a:pt x="0" y="1218571"/>
                    <a:pt x="0" y="11499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95033" y="0"/>
                  </a:lnTo>
                  <a:cubicBezTo>
                    <a:pt x="4463613" y="0"/>
                    <a:pt x="4519493" y="55880"/>
                    <a:pt x="4519493" y="124460"/>
                  </a:cubicBezTo>
                  <a:lnTo>
                    <a:pt x="4519493" y="1149991"/>
                  </a:lnTo>
                  <a:cubicBezTo>
                    <a:pt x="4519493" y="1218571"/>
                    <a:pt x="4463613" y="1274451"/>
                    <a:pt x="4395033" y="1274451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499671" y="4673321"/>
            <a:ext cx="931453" cy="1118557"/>
          </a:xfrm>
          <a:custGeom>
            <a:avLst/>
            <a:gdLst/>
            <a:ahLst/>
            <a:cxnLst/>
            <a:rect l="l" t="t" r="r" b="b"/>
            <a:pathLst>
              <a:path w="931453" h="1118557">
                <a:moveTo>
                  <a:pt x="0" y="0"/>
                </a:moveTo>
                <a:lnTo>
                  <a:pt x="931453" y="0"/>
                </a:lnTo>
                <a:lnTo>
                  <a:pt x="931453" y="1118557"/>
                </a:lnTo>
                <a:lnTo>
                  <a:pt x="0" y="1118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791988" y="1221170"/>
            <a:ext cx="8467312" cy="2387696"/>
            <a:chOff x="0" y="0"/>
            <a:chExt cx="4519493" cy="12744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19493" cy="1274451"/>
            </a:xfrm>
            <a:custGeom>
              <a:avLst/>
              <a:gdLst/>
              <a:ahLst/>
              <a:cxnLst/>
              <a:rect l="l" t="t" r="r" b="b"/>
              <a:pathLst>
                <a:path w="4519493" h="1274451">
                  <a:moveTo>
                    <a:pt x="4395033" y="1274451"/>
                  </a:moveTo>
                  <a:lnTo>
                    <a:pt x="124460" y="1274451"/>
                  </a:lnTo>
                  <a:cubicBezTo>
                    <a:pt x="55880" y="1274451"/>
                    <a:pt x="0" y="1218571"/>
                    <a:pt x="0" y="11499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95033" y="0"/>
                  </a:lnTo>
                  <a:cubicBezTo>
                    <a:pt x="4463613" y="0"/>
                    <a:pt x="4519493" y="55880"/>
                    <a:pt x="4519493" y="124460"/>
                  </a:cubicBezTo>
                  <a:lnTo>
                    <a:pt x="4519493" y="1149991"/>
                  </a:lnTo>
                  <a:cubicBezTo>
                    <a:pt x="4519493" y="1218571"/>
                    <a:pt x="4463613" y="1274451"/>
                    <a:pt x="4395033" y="1274451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406119" y="1816226"/>
            <a:ext cx="1118557" cy="1008735"/>
          </a:xfrm>
          <a:custGeom>
            <a:avLst/>
            <a:gdLst/>
            <a:ahLst/>
            <a:cxnLst/>
            <a:rect l="l" t="t" r="r" b="b"/>
            <a:pathLst>
              <a:path w="1118557" h="1008735">
                <a:moveTo>
                  <a:pt x="0" y="0"/>
                </a:moveTo>
                <a:lnTo>
                  <a:pt x="1118557" y="0"/>
                </a:lnTo>
                <a:lnTo>
                  <a:pt x="1118557" y="1008735"/>
                </a:lnTo>
                <a:lnTo>
                  <a:pt x="0" y="10087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791988" y="6870604"/>
            <a:ext cx="8467312" cy="2387696"/>
            <a:chOff x="0" y="0"/>
            <a:chExt cx="4519493" cy="12744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19493" cy="1274451"/>
            </a:xfrm>
            <a:custGeom>
              <a:avLst/>
              <a:gdLst/>
              <a:ahLst/>
              <a:cxnLst/>
              <a:rect l="l" t="t" r="r" b="b"/>
              <a:pathLst>
                <a:path w="4519493" h="1274451">
                  <a:moveTo>
                    <a:pt x="4395033" y="1274451"/>
                  </a:moveTo>
                  <a:lnTo>
                    <a:pt x="124460" y="1274451"/>
                  </a:lnTo>
                  <a:cubicBezTo>
                    <a:pt x="55880" y="1274451"/>
                    <a:pt x="0" y="1218571"/>
                    <a:pt x="0" y="11499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95033" y="0"/>
                  </a:lnTo>
                  <a:cubicBezTo>
                    <a:pt x="4463613" y="0"/>
                    <a:pt x="4519493" y="55880"/>
                    <a:pt x="4519493" y="124460"/>
                  </a:cubicBezTo>
                  <a:lnTo>
                    <a:pt x="4519493" y="1149991"/>
                  </a:lnTo>
                  <a:cubicBezTo>
                    <a:pt x="4519493" y="1218571"/>
                    <a:pt x="4463613" y="1274451"/>
                    <a:pt x="4395033" y="1274451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9499671" y="7571270"/>
            <a:ext cx="1118557" cy="986364"/>
          </a:xfrm>
          <a:custGeom>
            <a:avLst/>
            <a:gdLst/>
            <a:ahLst/>
            <a:cxnLst/>
            <a:rect l="l" t="t" r="r" b="b"/>
            <a:pathLst>
              <a:path w="1118557" h="986364">
                <a:moveTo>
                  <a:pt x="0" y="0"/>
                </a:moveTo>
                <a:lnTo>
                  <a:pt x="1118558" y="0"/>
                </a:lnTo>
                <a:lnTo>
                  <a:pt x="1118558" y="986364"/>
                </a:lnTo>
                <a:lnTo>
                  <a:pt x="0" y="9863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803035" y="4855151"/>
            <a:ext cx="5776877" cy="608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2"/>
              </a:lnSpc>
            </a:pPr>
            <a:r>
              <a:rPr lang="en-US" sz="3824" b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Về nhà xem lại bài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90629" y="7754743"/>
            <a:ext cx="4471645" cy="59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2"/>
              </a:lnSpc>
            </a:pPr>
            <a:r>
              <a:rPr lang="en-US" sz="3724" b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Chuẩn bị bài sau</a:t>
            </a:r>
          </a:p>
        </p:txBody>
      </p:sp>
      <p:sp>
        <p:nvSpPr>
          <p:cNvPr id="14" name="Freeform 14"/>
          <p:cNvSpPr/>
          <p:nvPr/>
        </p:nvSpPr>
        <p:spPr>
          <a:xfrm>
            <a:off x="627253" y="4038752"/>
            <a:ext cx="4472835" cy="4522168"/>
          </a:xfrm>
          <a:custGeom>
            <a:avLst/>
            <a:gdLst/>
            <a:ahLst/>
            <a:cxnLst/>
            <a:rect l="l" t="t" r="r" b="b"/>
            <a:pathLst>
              <a:path w="4472835" h="4522168">
                <a:moveTo>
                  <a:pt x="0" y="0"/>
                </a:moveTo>
                <a:lnTo>
                  <a:pt x="4472835" y="0"/>
                </a:lnTo>
                <a:lnTo>
                  <a:pt x="4472835" y="4522168"/>
                </a:lnTo>
                <a:lnTo>
                  <a:pt x="0" y="4522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609862" y="5173775"/>
            <a:ext cx="3674149" cy="3841790"/>
          </a:xfrm>
          <a:custGeom>
            <a:avLst/>
            <a:gdLst/>
            <a:ahLst/>
            <a:cxnLst/>
            <a:rect l="l" t="t" r="r" b="b"/>
            <a:pathLst>
              <a:path w="3674149" h="3841790">
                <a:moveTo>
                  <a:pt x="0" y="0"/>
                </a:moveTo>
                <a:lnTo>
                  <a:pt x="3674149" y="0"/>
                </a:lnTo>
                <a:lnTo>
                  <a:pt x="3674149" y="3841791"/>
                </a:lnTo>
                <a:lnTo>
                  <a:pt x="0" y="3841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803035" y="1782057"/>
            <a:ext cx="5776877" cy="123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2"/>
              </a:lnSpc>
            </a:pPr>
            <a:r>
              <a:rPr lang="en-US" sz="3824" b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Tiết học hôm nay các em học được điều gì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3" name="Freeform 3"/>
          <p:cNvSpPr/>
          <p:nvPr/>
        </p:nvSpPr>
        <p:spPr>
          <a:xfrm>
            <a:off x="2155600" y="7071032"/>
            <a:ext cx="1670416" cy="2510187"/>
          </a:xfrm>
          <a:custGeom>
            <a:avLst/>
            <a:gdLst/>
            <a:ahLst/>
            <a:cxnLst/>
            <a:rect l="l" t="t" r="r" b="b"/>
            <a:pathLst>
              <a:path w="1670416" h="2510187">
                <a:moveTo>
                  <a:pt x="0" y="0"/>
                </a:moveTo>
                <a:lnTo>
                  <a:pt x="1670416" y="0"/>
                </a:lnTo>
                <a:lnTo>
                  <a:pt x="1670416" y="2510188"/>
                </a:lnTo>
                <a:lnTo>
                  <a:pt x="0" y="2510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6899" y="6117397"/>
            <a:ext cx="1758701" cy="2803726"/>
          </a:xfrm>
          <a:custGeom>
            <a:avLst/>
            <a:gdLst/>
            <a:ahLst/>
            <a:cxnLst/>
            <a:rect l="l" t="t" r="r" b="b"/>
            <a:pathLst>
              <a:path w="1758701" h="2803726">
                <a:moveTo>
                  <a:pt x="0" y="0"/>
                </a:moveTo>
                <a:lnTo>
                  <a:pt x="1758701" y="0"/>
                </a:lnTo>
                <a:lnTo>
                  <a:pt x="1758701" y="2803726"/>
                </a:lnTo>
                <a:lnTo>
                  <a:pt x="0" y="280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7387" y="7848540"/>
            <a:ext cx="2848515" cy="2294350"/>
          </a:xfrm>
          <a:custGeom>
            <a:avLst/>
            <a:gdLst/>
            <a:ahLst/>
            <a:cxnLst/>
            <a:rect l="l" t="t" r="r" b="b"/>
            <a:pathLst>
              <a:path w="2848515" h="2294350">
                <a:moveTo>
                  <a:pt x="0" y="0"/>
                </a:moveTo>
                <a:lnTo>
                  <a:pt x="2848516" y="0"/>
                </a:lnTo>
                <a:lnTo>
                  <a:pt x="2848516" y="2294350"/>
                </a:lnTo>
                <a:lnTo>
                  <a:pt x="0" y="22943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8762">
            <a:off x="352746" y="-558433"/>
            <a:ext cx="4828443" cy="1580218"/>
          </a:xfrm>
          <a:custGeom>
            <a:avLst/>
            <a:gdLst/>
            <a:ahLst/>
            <a:cxnLst/>
            <a:rect l="l" t="t" r="r" b="b"/>
            <a:pathLst>
              <a:path w="4828443" h="1580218">
                <a:moveTo>
                  <a:pt x="0" y="0"/>
                </a:moveTo>
                <a:lnTo>
                  <a:pt x="4828443" y="0"/>
                </a:lnTo>
                <a:lnTo>
                  <a:pt x="4828443" y="1580218"/>
                </a:lnTo>
                <a:lnTo>
                  <a:pt x="0" y="1580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822183">
            <a:off x="15984458" y="6919532"/>
            <a:ext cx="3593022" cy="1365348"/>
          </a:xfrm>
          <a:custGeom>
            <a:avLst/>
            <a:gdLst/>
            <a:ahLst/>
            <a:cxnLst/>
            <a:rect l="l" t="t" r="r" b="b"/>
            <a:pathLst>
              <a:path w="3593022" h="1365348">
                <a:moveTo>
                  <a:pt x="0" y="0"/>
                </a:moveTo>
                <a:lnTo>
                  <a:pt x="3593022" y="0"/>
                </a:lnTo>
                <a:lnTo>
                  <a:pt x="3593022" y="1365348"/>
                </a:lnTo>
                <a:lnTo>
                  <a:pt x="0" y="13653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79508" y="2874044"/>
            <a:ext cx="15070293" cy="3045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8"/>
              </a:lnSpc>
            </a:pPr>
            <a:r>
              <a:rPr lang="en-US" sz="7526">
                <a:solidFill>
                  <a:srgbClr val="6B946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Đạo đức</a:t>
            </a:r>
          </a:p>
          <a:p>
            <a:pPr algn="ctr">
              <a:lnSpc>
                <a:spcPts val="7838"/>
              </a:lnSpc>
            </a:pPr>
            <a:r>
              <a:rPr lang="en-US" sz="7126" b="1">
                <a:solidFill>
                  <a:srgbClr val="346BC8"/>
                </a:solidFill>
                <a:latin typeface="Muli Bold"/>
                <a:ea typeface="Muli Bold"/>
                <a:cs typeface="Muli Bold"/>
                <a:sym typeface="Muli Bold"/>
              </a:rPr>
              <a:t>Bài 9. EM LÀM QUEN VỚI BẠN BÈ (T2 - 45+46)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75534" y="650887"/>
            <a:ext cx="9813981" cy="679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Thứ Ba, ngày 17 tháng 02 năm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515828"/>
            <a:ext cx="18288000" cy="1771172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3" name="Freeform 3"/>
          <p:cNvSpPr/>
          <p:nvPr/>
        </p:nvSpPr>
        <p:spPr>
          <a:xfrm>
            <a:off x="152400" y="7989995"/>
            <a:ext cx="2491917" cy="1418127"/>
          </a:xfrm>
          <a:custGeom>
            <a:avLst/>
            <a:gdLst/>
            <a:ahLst/>
            <a:cxnLst/>
            <a:rect l="l" t="t" r="r" b="b"/>
            <a:pathLst>
              <a:path w="2491917" h="1418127">
                <a:moveTo>
                  <a:pt x="0" y="0"/>
                </a:moveTo>
                <a:lnTo>
                  <a:pt x="2491917" y="0"/>
                </a:lnTo>
                <a:lnTo>
                  <a:pt x="2491917" y="1418127"/>
                </a:lnTo>
                <a:lnTo>
                  <a:pt x="0" y="1418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2448796" y="8719512"/>
            <a:ext cx="2286787" cy="1567488"/>
          </a:xfrm>
          <a:custGeom>
            <a:avLst/>
            <a:gdLst/>
            <a:ahLst/>
            <a:cxnLst/>
            <a:rect l="l" t="t" r="r" b="b"/>
            <a:pathLst>
              <a:path w="2286787" h="1567488">
                <a:moveTo>
                  <a:pt x="2286787" y="0"/>
                </a:moveTo>
                <a:lnTo>
                  <a:pt x="0" y="0"/>
                </a:lnTo>
                <a:lnTo>
                  <a:pt x="0" y="1567488"/>
                </a:lnTo>
                <a:lnTo>
                  <a:pt x="2286787" y="1567488"/>
                </a:lnTo>
                <a:lnTo>
                  <a:pt x="2286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57600" y="449530"/>
            <a:ext cx="16705515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0"/>
              </a:lnSpc>
            </a:pPr>
            <a:r>
              <a:rPr lang="en-US" sz="3550" dirty="0" err="1" smtClean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Bài</a:t>
            </a:r>
            <a:r>
              <a:rPr lang="en-US" sz="3550" dirty="0" smtClean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1.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Em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đồng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tình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hoặc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không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đồng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tình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với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các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hành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vi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dưới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đây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và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giải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thích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vì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550" dirty="0" err="1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sao</a:t>
            </a:r>
            <a:r>
              <a:rPr lang="en-US" sz="3550" dirty="0">
                <a:solidFill>
                  <a:schemeClr val="accent5">
                    <a:lumMod val="50000"/>
                  </a:schemeClr>
                </a:solidFill>
                <a:latin typeface="Noto Sans"/>
                <a:ea typeface="Noto Sans"/>
                <a:cs typeface="Noto Sans"/>
                <a:sym typeface="Noto Sans"/>
              </a:rPr>
              <a:t> 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71659" y="2040363"/>
            <a:ext cx="12539886" cy="50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b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a. Trang luôn chủ động nói chuyện và làm quen với các bạn mới.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066631"/>
            <a:ext cx="1253988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b.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Khang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thường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rủ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các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bạn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nhút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nhát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chơi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cùng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với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cả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lớp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047224"/>
            <a:ext cx="14389384" cy="50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c.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Hoàng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cho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rằng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làm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quen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bạn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mới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sẽ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mất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thời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gian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và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phiền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phức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5017" y="4991493"/>
            <a:ext cx="1404824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d.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Thảo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chỉ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làm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quen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với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những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bạn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có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cùng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sở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thích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ca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hát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với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mình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78966" y="5972086"/>
            <a:ext cx="13643694" cy="50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e.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Hồng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chủ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động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đề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nghị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giúp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đỡ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để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các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bạn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mới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làm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quen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với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cả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lớp</a:t>
            </a:r>
            <a:r>
              <a:rPr lang="en-US" sz="3200" b="1" dirty="0">
                <a:solidFill>
                  <a:srgbClr val="F75B5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59281"/>
            <a:ext cx="16230600" cy="8099019"/>
            <a:chOff x="0" y="0"/>
            <a:chExt cx="7954805" cy="39694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54804" cy="3969423"/>
            </a:xfrm>
            <a:custGeom>
              <a:avLst/>
              <a:gdLst/>
              <a:ahLst/>
              <a:cxnLst/>
              <a:rect l="l" t="t" r="r" b="b"/>
              <a:pathLst>
                <a:path w="7954804" h="3969423">
                  <a:moveTo>
                    <a:pt x="7830345" y="3969423"/>
                  </a:moveTo>
                  <a:lnTo>
                    <a:pt x="124460" y="3969423"/>
                  </a:lnTo>
                  <a:cubicBezTo>
                    <a:pt x="55880" y="3969423"/>
                    <a:pt x="0" y="3913543"/>
                    <a:pt x="0" y="38449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830345" y="0"/>
                  </a:lnTo>
                  <a:cubicBezTo>
                    <a:pt x="7898925" y="0"/>
                    <a:pt x="7954804" y="55880"/>
                    <a:pt x="7954804" y="124460"/>
                  </a:cubicBezTo>
                  <a:lnTo>
                    <a:pt x="7954804" y="3844963"/>
                  </a:lnTo>
                  <a:cubicBezTo>
                    <a:pt x="7954804" y="3913543"/>
                    <a:pt x="7898925" y="3969423"/>
                    <a:pt x="7830345" y="3969423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6379370" y="7944583"/>
            <a:ext cx="2029954" cy="2395869"/>
          </a:xfrm>
          <a:custGeom>
            <a:avLst/>
            <a:gdLst/>
            <a:ahLst/>
            <a:cxnLst/>
            <a:rect l="l" t="t" r="r" b="b"/>
            <a:pathLst>
              <a:path w="2029954" h="2395869">
                <a:moveTo>
                  <a:pt x="0" y="0"/>
                </a:moveTo>
                <a:lnTo>
                  <a:pt x="2029954" y="0"/>
                </a:lnTo>
                <a:lnTo>
                  <a:pt x="2029954" y="2395869"/>
                </a:lnTo>
                <a:lnTo>
                  <a:pt x="0" y="23958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4061" y="1371499"/>
            <a:ext cx="665848" cy="624686"/>
          </a:xfrm>
          <a:custGeom>
            <a:avLst/>
            <a:gdLst/>
            <a:ahLst/>
            <a:cxnLst/>
            <a:rect l="l" t="t" r="r" b="b"/>
            <a:pathLst>
              <a:path w="665848" h="624686">
                <a:moveTo>
                  <a:pt x="0" y="0"/>
                </a:moveTo>
                <a:lnTo>
                  <a:pt x="665847" y="0"/>
                </a:lnTo>
                <a:lnTo>
                  <a:pt x="665847" y="624686"/>
                </a:lnTo>
                <a:lnTo>
                  <a:pt x="0" y="624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54293" y="476225"/>
            <a:ext cx="8992881" cy="5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dirty="0" err="1">
                <a:solidFill>
                  <a:srgbClr val="F75B56"/>
                </a:solidFill>
                <a:latin typeface="Bernoru"/>
                <a:ea typeface="Bernoru"/>
                <a:cs typeface="Bernoru"/>
                <a:sym typeface="Bernoru"/>
              </a:rPr>
              <a:t>Bài</a:t>
            </a:r>
            <a:r>
              <a:rPr lang="en-US" sz="3500" dirty="0">
                <a:solidFill>
                  <a:srgbClr val="F75B56"/>
                </a:solidFill>
                <a:latin typeface="Bernoru"/>
                <a:ea typeface="Bernoru"/>
                <a:cs typeface="Bernoru"/>
                <a:sym typeface="Bernoru"/>
              </a:rPr>
              <a:t> 1.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09908" y="1333399"/>
            <a:ext cx="15280556" cy="6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  <a:spcBef>
                <a:spcPct val="0"/>
              </a:spcBef>
            </a:pPr>
            <a:r>
              <a:rPr lang="en-US" sz="3899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a. Trang luôn chủ động nói chuyện và làm quen với các bạn mới.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834959"/>
            <a:ext cx="16230600" cy="64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b. </a:t>
            </a:r>
            <a:r>
              <a:rPr lang="en-US" sz="39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Khang</a:t>
            </a:r>
            <a:r>
              <a:rPr lang="en-US" sz="39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thường</a:t>
            </a:r>
            <a:r>
              <a:rPr lang="en-US" sz="39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rủ</a:t>
            </a:r>
            <a:r>
              <a:rPr lang="en-US" sz="39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các</a:t>
            </a:r>
            <a:r>
              <a:rPr lang="en-US" sz="39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bạn</a:t>
            </a:r>
            <a:r>
              <a:rPr lang="en-US" sz="39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nhút</a:t>
            </a:r>
            <a:r>
              <a:rPr lang="en-US" sz="39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nhát</a:t>
            </a:r>
            <a:r>
              <a:rPr lang="en-US" sz="39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chơi</a:t>
            </a:r>
            <a:r>
              <a:rPr lang="en-US" sz="39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cùng</a:t>
            </a:r>
            <a:r>
              <a:rPr lang="en-US" sz="39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với</a:t>
            </a:r>
            <a:r>
              <a:rPr lang="en-US" sz="39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cả</a:t>
            </a:r>
            <a:r>
              <a:rPr lang="en-US" sz="39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lớp</a:t>
            </a:r>
            <a:r>
              <a:rPr lang="en-US" sz="39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87865" y="5658142"/>
            <a:ext cx="14791505" cy="123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9"/>
              </a:lnSpc>
              <a:spcBef>
                <a:spcPct val="0"/>
              </a:spcBef>
            </a:pPr>
            <a:r>
              <a:rPr lang="en-US" sz="386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c. </a:t>
            </a:r>
            <a:r>
              <a:rPr lang="en-US" sz="386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Hoàng</a:t>
            </a:r>
            <a:r>
              <a:rPr lang="en-US" sz="386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86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cho</a:t>
            </a:r>
            <a:r>
              <a:rPr lang="en-US" sz="386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86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rằng</a:t>
            </a:r>
            <a:r>
              <a:rPr lang="en-US" sz="386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86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làm</a:t>
            </a:r>
            <a:r>
              <a:rPr lang="en-US" sz="386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86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quen</a:t>
            </a:r>
            <a:r>
              <a:rPr lang="en-US" sz="386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86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bạn</a:t>
            </a:r>
            <a:r>
              <a:rPr lang="en-US" sz="386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86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mới</a:t>
            </a:r>
            <a:r>
              <a:rPr lang="en-US" sz="386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86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sẽ</a:t>
            </a:r>
            <a:r>
              <a:rPr lang="en-US" sz="386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86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mất</a:t>
            </a:r>
            <a:r>
              <a:rPr lang="en-US" sz="386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86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thời</a:t>
            </a:r>
            <a:r>
              <a:rPr lang="en-US" sz="386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86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gian</a:t>
            </a:r>
            <a:r>
              <a:rPr lang="en-US" sz="386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86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và</a:t>
            </a:r>
            <a:r>
              <a:rPr lang="en-US" sz="386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</a:p>
          <a:p>
            <a:pPr algn="l">
              <a:lnSpc>
                <a:spcPts val="4889"/>
              </a:lnSpc>
              <a:spcBef>
                <a:spcPct val="0"/>
              </a:spcBef>
            </a:pPr>
            <a:r>
              <a:rPr lang="en-US" sz="376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phiền</a:t>
            </a:r>
            <a:r>
              <a:rPr lang="en-US" sz="376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76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phức</a:t>
            </a:r>
            <a:r>
              <a:rPr lang="en-US" sz="376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87863" y="5797065"/>
            <a:ext cx="466992" cy="487651"/>
          </a:xfrm>
          <a:custGeom>
            <a:avLst/>
            <a:gdLst/>
            <a:ahLst/>
            <a:cxnLst/>
            <a:rect l="l" t="t" r="r" b="b"/>
            <a:pathLst>
              <a:path w="664550" h="602220">
                <a:moveTo>
                  <a:pt x="0" y="0"/>
                </a:moveTo>
                <a:lnTo>
                  <a:pt x="664550" y="0"/>
                </a:lnTo>
                <a:lnTo>
                  <a:pt x="664550" y="602220"/>
                </a:lnTo>
                <a:lnTo>
                  <a:pt x="0" y="6022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5590" y="3854773"/>
            <a:ext cx="665848" cy="624686"/>
          </a:xfrm>
          <a:custGeom>
            <a:avLst/>
            <a:gdLst/>
            <a:ahLst/>
            <a:cxnLst/>
            <a:rect l="l" t="t" r="r" b="b"/>
            <a:pathLst>
              <a:path w="665848" h="624686">
                <a:moveTo>
                  <a:pt x="0" y="0"/>
                </a:moveTo>
                <a:lnTo>
                  <a:pt x="665847" y="0"/>
                </a:lnTo>
                <a:lnTo>
                  <a:pt x="665847" y="624686"/>
                </a:lnTo>
                <a:lnTo>
                  <a:pt x="0" y="624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054855" y="2286819"/>
            <a:ext cx="14790662" cy="6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4199" b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Đây là những cách thiết lập bạn bè đơn giản mà hiệu quả.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20140" y="4587924"/>
            <a:ext cx="14790662" cy="6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4199" b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Đây là những cách thiết lập bạn bè đơn giản mà hiệu quả.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52600" y="6848010"/>
            <a:ext cx="15506700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9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Đây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là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suy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nghĩ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và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hành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động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chưa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phù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hợp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bạn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Hoàng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chưa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hiểu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được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vì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sao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phải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thiết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lập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quan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hệ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bạn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bè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một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cách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đúng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00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đắn</a:t>
            </a:r>
            <a:r>
              <a:rPr lang="en-US" sz="3600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0863" y="359251"/>
            <a:ext cx="12670756" cy="7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 err="1">
                <a:solidFill>
                  <a:srgbClr val="1D4E89"/>
                </a:solidFill>
                <a:latin typeface="Bernoru"/>
                <a:ea typeface="Bernoru"/>
                <a:cs typeface="Bernoru"/>
                <a:sym typeface="Bernoru"/>
              </a:rPr>
              <a:t>Bài</a:t>
            </a:r>
            <a:r>
              <a:rPr lang="en-US" sz="4500" dirty="0">
                <a:solidFill>
                  <a:srgbClr val="1D4E89"/>
                </a:solidFill>
                <a:latin typeface="Bernoru"/>
                <a:ea typeface="Bernoru"/>
                <a:cs typeface="Bernoru"/>
                <a:sym typeface="Bernoru"/>
              </a:rPr>
              <a:t>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17712" y="1146454"/>
            <a:ext cx="17176482" cy="8387335"/>
            <a:chOff x="0" y="0"/>
            <a:chExt cx="9168080" cy="44768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68080" cy="4476805"/>
            </a:xfrm>
            <a:custGeom>
              <a:avLst/>
              <a:gdLst/>
              <a:ahLst/>
              <a:cxnLst/>
              <a:rect l="l" t="t" r="r" b="b"/>
              <a:pathLst>
                <a:path w="9168080" h="4476805">
                  <a:moveTo>
                    <a:pt x="9043620" y="4476805"/>
                  </a:moveTo>
                  <a:lnTo>
                    <a:pt x="124460" y="4476805"/>
                  </a:lnTo>
                  <a:cubicBezTo>
                    <a:pt x="55880" y="4476805"/>
                    <a:pt x="0" y="4420925"/>
                    <a:pt x="0" y="43523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043620" y="0"/>
                  </a:lnTo>
                  <a:cubicBezTo>
                    <a:pt x="9112200" y="0"/>
                    <a:pt x="9168080" y="55880"/>
                    <a:pt x="9168080" y="124460"/>
                  </a:cubicBezTo>
                  <a:lnTo>
                    <a:pt x="9168080" y="4352345"/>
                  </a:lnTo>
                  <a:cubicBezTo>
                    <a:pt x="9168080" y="4420925"/>
                    <a:pt x="9112200" y="4476805"/>
                    <a:pt x="9043620" y="4476805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839179" y="8196402"/>
            <a:ext cx="2448821" cy="2123796"/>
          </a:xfrm>
          <a:custGeom>
            <a:avLst/>
            <a:gdLst/>
            <a:ahLst/>
            <a:cxnLst/>
            <a:rect l="l" t="t" r="r" b="b"/>
            <a:pathLst>
              <a:path w="2448821" h="2123796">
                <a:moveTo>
                  <a:pt x="0" y="0"/>
                </a:moveTo>
                <a:lnTo>
                  <a:pt x="2448821" y="0"/>
                </a:lnTo>
                <a:lnTo>
                  <a:pt x="2448821" y="2123796"/>
                </a:lnTo>
                <a:lnTo>
                  <a:pt x="0" y="212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789248">
            <a:off x="15490227" y="359832"/>
            <a:ext cx="2208518" cy="722788"/>
          </a:xfrm>
          <a:custGeom>
            <a:avLst/>
            <a:gdLst/>
            <a:ahLst/>
            <a:cxnLst/>
            <a:rect l="l" t="t" r="r" b="b"/>
            <a:pathLst>
              <a:path w="2208518" h="722788">
                <a:moveTo>
                  <a:pt x="0" y="0"/>
                </a:moveTo>
                <a:lnTo>
                  <a:pt x="2208518" y="0"/>
                </a:lnTo>
                <a:lnTo>
                  <a:pt x="2208518" y="722788"/>
                </a:lnTo>
                <a:lnTo>
                  <a:pt x="0" y="72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876499"/>
            <a:ext cx="16703541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3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d.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Thảo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chỉ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làm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quen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với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những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bạn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có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cùng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sở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thích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ca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hát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với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mình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301385" y="1981909"/>
            <a:ext cx="555673" cy="503555"/>
          </a:xfrm>
          <a:custGeom>
            <a:avLst/>
            <a:gdLst/>
            <a:ahLst/>
            <a:cxnLst/>
            <a:rect l="l" t="t" r="r" b="b"/>
            <a:pathLst>
              <a:path w="555673" h="503555">
                <a:moveTo>
                  <a:pt x="0" y="0"/>
                </a:moveTo>
                <a:lnTo>
                  <a:pt x="555673" y="0"/>
                </a:lnTo>
                <a:lnTo>
                  <a:pt x="555673" y="503555"/>
                </a:lnTo>
                <a:lnTo>
                  <a:pt x="0" y="5035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3599" y="5834285"/>
            <a:ext cx="665848" cy="624686"/>
          </a:xfrm>
          <a:custGeom>
            <a:avLst/>
            <a:gdLst/>
            <a:ahLst/>
            <a:cxnLst/>
            <a:rect l="l" t="t" r="r" b="b"/>
            <a:pathLst>
              <a:path w="665848" h="624686">
                <a:moveTo>
                  <a:pt x="0" y="0"/>
                </a:moveTo>
                <a:lnTo>
                  <a:pt x="665848" y="0"/>
                </a:lnTo>
                <a:lnTo>
                  <a:pt x="665848" y="624686"/>
                </a:lnTo>
                <a:lnTo>
                  <a:pt x="0" y="6246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11518" y="5886991"/>
            <a:ext cx="1717648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e.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Hồng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chủ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động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đề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nghị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giúp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đỡ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để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các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bạn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mới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làm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quen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với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cả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lớp</a:t>
            </a:r>
            <a:r>
              <a:rPr lang="en-US" sz="44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9447" y="3123325"/>
            <a:ext cx="15934143" cy="2051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Đây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là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suy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nghĩ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và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hành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động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chưa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phù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hợp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bạn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Thảo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chưa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hiểu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được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vì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sao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phải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thiết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lập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quan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hệ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bạn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bè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một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cách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đúng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đắn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5400" y="7170803"/>
            <a:ext cx="14790662" cy="6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Đây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là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những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cách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thiết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lập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bạn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bè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đơn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giản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mà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hiệu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199" b="1" dirty="0" err="1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quả</a:t>
            </a:r>
            <a:r>
              <a:rPr lang="en-US" sz="4199" b="1" dirty="0">
                <a:solidFill>
                  <a:srgbClr val="1D4E8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6490" y="2396617"/>
            <a:ext cx="17165946" cy="2729663"/>
            <a:chOff x="0" y="0"/>
            <a:chExt cx="9162456" cy="1456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62456" cy="1456979"/>
            </a:xfrm>
            <a:custGeom>
              <a:avLst/>
              <a:gdLst/>
              <a:ahLst/>
              <a:cxnLst/>
              <a:rect l="l" t="t" r="r" b="b"/>
              <a:pathLst>
                <a:path w="9162456" h="1456979">
                  <a:moveTo>
                    <a:pt x="9037996" y="1456978"/>
                  </a:moveTo>
                  <a:lnTo>
                    <a:pt x="124460" y="1456978"/>
                  </a:lnTo>
                  <a:cubicBezTo>
                    <a:pt x="55880" y="1456978"/>
                    <a:pt x="0" y="1401098"/>
                    <a:pt x="0" y="1332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037996" y="0"/>
                  </a:lnTo>
                  <a:cubicBezTo>
                    <a:pt x="9106576" y="0"/>
                    <a:pt x="9162456" y="55880"/>
                    <a:pt x="9162456" y="124460"/>
                  </a:cubicBezTo>
                  <a:lnTo>
                    <a:pt x="9162456" y="1332519"/>
                  </a:lnTo>
                  <a:cubicBezTo>
                    <a:pt x="9162456" y="1401098"/>
                    <a:pt x="9106576" y="1456979"/>
                    <a:pt x="9037996" y="14569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20467" y="6930881"/>
            <a:ext cx="16670723" cy="2708383"/>
            <a:chOff x="0" y="0"/>
            <a:chExt cx="8898127" cy="14456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898127" cy="1445620"/>
            </a:xfrm>
            <a:custGeom>
              <a:avLst/>
              <a:gdLst/>
              <a:ahLst/>
              <a:cxnLst/>
              <a:rect l="l" t="t" r="r" b="b"/>
              <a:pathLst>
                <a:path w="8898127" h="1445620">
                  <a:moveTo>
                    <a:pt x="8773667" y="1445620"/>
                  </a:moveTo>
                  <a:lnTo>
                    <a:pt x="124460" y="1445620"/>
                  </a:lnTo>
                  <a:cubicBezTo>
                    <a:pt x="55880" y="1445620"/>
                    <a:pt x="0" y="1389740"/>
                    <a:pt x="0" y="13211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773667" y="0"/>
                  </a:lnTo>
                  <a:cubicBezTo>
                    <a:pt x="8842247" y="0"/>
                    <a:pt x="8898127" y="55880"/>
                    <a:pt x="8898127" y="124460"/>
                  </a:cubicBezTo>
                  <a:lnTo>
                    <a:pt x="8898127" y="1321160"/>
                  </a:lnTo>
                  <a:cubicBezTo>
                    <a:pt x="8898127" y="1389740"/>
                    <a:pt x="8842247" y="1445620"/>
                    <a:pt x="8773667" y="14456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05685" y="528482"/>
            <a:ext cx="10172854" cy="7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F75B56"/>
                </a:solidFill>
                <a:latin typeface="Bernoru"/>
                <a:ea typeface="Bernoru"/>
                <a:cs typeface="Bernoru"/>
                <a:sym typeface="Bernoru"/>
              </a:rPr>
              <a:t>Bài 2.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0467" y="1701092"/>
            <a:ext cx="4471645" cy="50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 b="1">
                <a:solidFill>
                  <a:srgbClr val="139E1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Tình huống 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0467" y="5942821"/>
            <a:ext cx="4471645" cy="50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 b="1">
                <a:solidFill>
                  <a:srgbClr val="139E1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Tình huống 2</a:t>
            </a:r>
          </a:p>
        </p:txBody>
      </p:sp>
      <p:sp>
        <p:nvSpPr>
          <p:cNvPr id="9" name="Freeform 9"/>
          <p:cNvSpPr/>
          <p:nvPr/>
        </p:nvSpPr>
        <p:spPr>
          <a:xfrm>
            <a:off x="17082672" y="334837"/>
            <a:ext cx="898545" cy="898545"/>
          </a:xfrm>
          <a:custGeom>
            <a:avLst/>
            <a:gdLst/>
            <a:ahLst/>
            <a:cxnLst/>
            <a:rect l="l" t="t" r="r" b="b"/>
            <a:pathLst>
              <a:path w="898545" h="898545">
                <a:moveTo>
                  <a:pt x="0" y="0"/>
                </a:moveTo>
                <a:lnTo>
                  <a:pt x="898545" y="0"/>
                </a:lnTo>
                <a:lnTo>
                  <a:pt x="898545" y="898545"/>
                </a:lnTo>
                <a:lnTo>
                  <a:pt x="0" y="898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25616" y="334837"/>
            <a:ext cx="898545" cy="898545"/>
          </a:xfrm>
          <a:custGeom>
            <a:avLst/>
            <a:gdLst/>
            <a:ahLst/>
            <a:cxnLst/>
            <a:rect l="l" t="t" r="r" b="b"/>
            <a:pathLst>
              <a:path w="898545" h="898545">
                <a:moveTo>
                  <a:pt x="0" y="0"/>
                </a:moveTo>
                <a:lnTo>
                  <a:pt x="898545" y="0"/>
                </a:lnTo>
                <a:lnTo>
                  <a:pt x="898545" y="898545"/>
                </a:lnTo>
                <a:lnTo>
                  <a:pt x="0" y="898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59626" y="2661727"/>
            <a:ext cx="16199674" cy="113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9"/>
              </a:lnSpc>
              <a:spcBef>
                <a:spcPct val="0"/>
              </a:spcBef>
            </a:pPr>
            <a:r>
              <a:rPr lang="en-US" sz="3499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Nhi thấy các bạn chơi nhảy dây rất vui, nhưng vì nhút nhát nên chỉ dám đứng nhìn.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6490" y="3835107"/>
            <a:ext cx="9418913" cy="812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9"/>
              </a:lnSpc>
              <a:spcBef>
                <a:spcPct val="0"/>
              </a:spcBef>
            </a:pPr>
            <a:r>
              <a:rPr lang="en-US" sz="4999" b="1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Nếu là Nhi, em sẽ làm như thế nào?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1221" y="7425287"/>
            <a:ext cx="16670723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9"/>
              </a:lnSpc>
              <a:spcBef>
                <a:spcPct val="0"/>
              </a:spcBef>
            </a:pPr>
            <a:r>
              <a:rPr lang="en-US" sz="3499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Hạnh có ít bạn bè nên khi gặp khó khăn, Hạnh không biết chia sẻ cùng ai.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59626" y="8237448"/>
            <a:ext cx="11735110" cy="777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4799" b="1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Nếu là bạn của Hạnh, em sẽ khuyên bạn thế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9896" y="409600"/>
            <a:ext cx="7577159" cy="6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dirty="0" err="1">
                <a:solidFill>
                  <a:srgbClr val="1D4E89"/>
                </a:solidFill>
                <a:latin typeface="Bernoru"/>
                <a:ea typeface="Bernoru"/>
                <a:cs typeface="Bernoru"/>
                <a:sym typeface="Bernoru"/>
              </a:rPr>
              <a:t>Bài</a:t>
            </a:r>
            <a:r>
              <a:rPr lang="en-US" sz="4000" dirty="0">
                <a:solidFill>
                  <a:srgbClr val="1D4E89"/>
                </a:solidFill>
                <a:latin typeface="Bernoru"/>
                <a:ea typeface="Bernoru"/>
                <a:cs typeface="Bernoru"/>
                <a:sym typeface="Bernoru"/>
              </a:rPr>
              <a:t> 2.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30405" y="1942412"/>
            <a:ext cx="16228895" cy="1736468"/>
            <a:chOff x="0" y="0"/>
            <a:chExt cx="8662298" cy="9268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62298" cy="926853"/>
            </a:xfrm>
            <a:custGeom>
              <a:avLst/>
              <a:gdLst/>
              <a:ahLst/>
              <a:cxnLst/>
              <a:rect l="l" t="t" r="r" b="b"/>
              <a:pathLst>
                <a:path w="8662298" h="926853">
                  <a:moveTo>
                    <a:pt x="8537838" y="926853"/>
                  </a:moveTo>
                  <a:lnTo>
                    <a:pt x="124460" y="926853"/>
                  </a:lnTo>
                  <a:cubicBezTo>
                    <a:pt x="55880" y="926853"/>
                    <a:pt x="0" y="870973"/>
                    <a:pt x="0" y="8023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537838" y="0"/>
                  </a:lnTo>
                  <a:cubicBezTo>
                    <a:pt x="8606417" y="0"/>
                    <a:pt x="8662298" y="55880"/>
                    <a:pt x="8662298" y="124460"/>
                  </a:cubicBezTo>
                  <a:lnTo>
                    <a:pt x="8662298" y="802393"/>
                  </a:lnTo>
                  <a:cubicBezTo>
                    <a:pt x="8662298" y="870973"/>
                    <a:pt x="8606417" y="926853"/>
                    <a:pt x="8537838" y="926853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16155" y="5870857"/>
            <a:ext cx="15886615" cy="1736468"/>
            <a:chOff x="0" y="0"/>
            <a:chExt cx="8479603" cy="9268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79603" cy="926853"/>
            </a:xfrm>
            <a:custGeom>
              <a:avLst/>
              <a:gdLst/>
              <a:ahLst/>
              <a:cxnLst/>
              <a:rect l="l" t="t" r="r" b="b"/>
              <a:pathLst>
                <a:path w="8479603" h="926853">
                  <a:moveTo>
                    <a:pt x="8355143" y="926853"/>
                  </a:moveTo>
                  <a:lnTo>
                    <a:pt x="124460" y="926853"/>
                  </a:lnTo>
                  <a:cubicBezTo>
                    <a:pt x="55880" y="926853"/>
                    <a:pt x="0" y="870973"/>
                    <a:pt x="0" y="8023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355143" y="0"/>
                  </a:lnTo>
                  <a:cubicBezTo>
                    <a:pt x="8423723" y="0"/>
                    <a:pt x="8479603" y="55880"/>
                    <a:pt x="8479603" y="124460"/>
                  </a:cubicBezTo>
                  <a:lnTo>
                    <a:pt x="8479603" y="802393"/>
                  </a:lnTo>
                  <a:cubicBezTo>
                    <a:pt x="8479603" y="870973"/>
                    <a:pt x="8423723" y="926853"/>
                    <a:pt x="8355143" y="926853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682400" y="5368572"/>
            <a:ext cx="1994747" cy="50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 b="1" dirty="0" err="1">
                <a:solidFill>
                  <a:srgbClr val="139E1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Cách</a:t>
            </a:r>
            <a:r>
              <a:rPr lang="en-US" sz="3200" b="1" dirty="0">
                <a:solidFill>
                  <a:srgbClr val="139E1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139E1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xử</a:t>
            </a:r>
            <a:r>
              <a:rPr lang="en-US" sz="3200" b="1" dirty="0">
                <a:solidFill>
                  <a:srgbClr val="139E1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139E1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lí</a:t>
            </a:r>
            <a:endParaRPr lang="en-US" sz="3200" b="1" dirty="0">
              <a:solidFill>
                <a:srgbClr val="139E1C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16155" y="1440127"/>
            <a:ext cx="4471645" cy="50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 b="1">
                <a:solidFill>
                  <a:srgbClr val="139E1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Tình huống 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6155" y="2223271"/>
            <a:ext cx="16199674" cy="1301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Nhi thấy các bạn chơi nhảy dây rất vui, nhưng vì nhút nhát nên chỉ dám đứng nhìn.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0405" y="6334125"/>
            <a:ext cx="15886615" cy="64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Nếu là Nhi, em sẽ chủ động xin các bạn gia nhập trò chơi.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948144" y="8334682"/>
            <a:ext cx="1837160" cy="1847236"/>
          </a:xfrm>
          <a:custGeom>
            <a:avLst/>
            <a:gdLst/>
            <a:ahLst/>
            <a:cxnLst/>
            <a:rect l="l" t="t" r="r" b="b"/>
            <a:pathLst>
              <a:path w="1837160" h="1847236">
                <a:moveTo>
                  <a:pt x="0" y="0"/>
                </a:moveTo>
                <a:lnTo>
                  <a:pt x="1837160" y="0"/>
                </a:lnTo>
                <a:lnTo>
                  <a:pt x="1837160" y="1847236"/>
                </a:lnTo>
                <a:lnTo>
                  <a:pt x="0" y="1847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9896" y="7607325"/>
            <a:ext cx="1536469" cy="2492796"/>
          </a:xfrm>
          <a:custGeom>
            <a:avLst/>
            <a:gdLst/>
            <a:ahLst/>
            <a:cxnLst/>
            <a:rect l="l" t="t" r="r" b="b"/>
            <a:pathLst>
              <a:path w="1536469" h="2492796">
                <a:moveTo>
                  <a:pt x="0" y="0"/>
                </a:moveTo>
                <a:lnTo>
                  <a:pt x="1536469" y="0"/>
                </a:lnTo>
                <a:lnTo>
                  <a:pt x="1536469" y="2492796"/>
                </a:lnTo>
                <a:lnTo>
                  <a:pt x="0" y="2492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7638" y="385543"/>
            <a:ext cx="1759923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400" dirty="0" err="1">
                <a:solidFill>
                  <a:srgbClr val="1D4E89"/>
                </a:solidFill>
                <a:latin typeface="Bernoru"/>
                <a:ea typeface="Bernoru"/>
                <a:cs typeface="Bernoru"/>
                <a:sym typeface="Bernoru"/>
              </a:rPr>
              <a:t>Bài</a:t>
            </a:r>
            <a:r>
              <a:rPr lang="en-US" sz="4400" dirty="0">
                <a:solidFill>
                  <a:srgbClr val="1D4E89"/>
                </a:solidFill>
                <a:latin typeface="Bernoru"/>
                <a:ea typeface="Bernoru"/>
                <a:cs typeface="Bernoru"/>
                <a:sym typeface="Bernoru"/>
              </a:rPr>
              <a:t> 2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297600" y="2015079"/>
            <a:ext cx="16297617" cy="1725624"/>
            <a:chOff x="0" y="0"/>
            <a:chExt cx="8698979" cy="9210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98979" cy="921065"/>
            </a:xfrm>
            <a:custGeom>
              <a:avLst/>
              <a:gdLst/>
              <a:ahLst/>
              <a:cxnLst/>
              <a:rect l="l" t="t" r="r" b="b"/>
              <a:pathLst>
                <a:path w="8698979" h="921065">
                  <a:moveTo>
                    <a:pt x="8574518" y="921065"/>
                  </a:moveTo>
                  <a:lnTo>
                    <a:pt x="124460" y="921065"/>
                  </a:lnTo>
                  <a:cubicBezTo>
                    <a:pt x="55880" y="921065"/>
                    <a:pt x="0" y="865185"/>
                    <a:pt x="0" y="79660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574519" y="0"/>
                  </a:lnTo>
                  <a:cubicBezTo>
                    <a:pt x="8643099" y="0"/>
                    <a:pt x="8698979" y="55880"/>
                    <a:pt x="8698979" y="124460"/>
                  </a:cubicBezTo>
                  <a:lnTo>
                    <a:pt x="8698979" y="796605"/>
                  </a:lnTo>
                  <a:cubicBezTo>
                    <a:pt x="8698979" y="865185"/>
                    <a:pt x="8643099" y="921065"/>
                    <a:pt x="8574519" y="921065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sp>
        <p:nvSpPr>
          <p:cNvPr id="5" name="Freeform 5"/>
          <p:cNvSpPr/>
          <p:nvPr/>
        </p:nvSpPr>
        <p:spPr>
          <a:xfrm rot="-1324339">
            <a:off x="17527743" y="169315"/>
            <a:ext cx="637267" cy="778882"/>
          </a:xfrm>
          <a:custGeom>
            <a:avLst/>
            <a:gdLst/>
            <a:ahLst/>
            <a:cxnLst/>
            <a:rect l="l" t="t" r="r" b="b"/>
            <a:pathLst>
              <a:path w="637267" h="778882">
                <a:moveTo>
                  <a:pt x="0" y="0"/>
                </a:moveTo>
                <a:lnTo>
                  <a:pt x="637267" y="0"/>
                </a:lnTo>
                <a:lnTo>
                  <a:pt x="637267" y="778882"/>
                </a:lnTo>
                <a:lnTo>
                  <a:pt x="0" y="778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380136">
            <a:off x="17693849" y="9693875"/>
            <a:ext cx="495519" cy="605635"/>
          </a:xfrm>
          <a:custGeom>
            <a:avLst/>
            <a:gdLst/>
            <a:ahLst/>
            <a:cxnLst/>
            <a:rect l="l" t="t" r="r" b="b"/>
            <a:pathLst>
              <a:path w="495519" h="605635">
                <a:moveTo>
                  <a:pt x="0" y="0"/>
                </a:moveTo>
                <a:lnTo>
                  <a:pt x="495519" y="0"/>
                </a:lnTo>
                <a:lnTo>
                  <a:pt x="495519" y="605635"/>
                </a:lnTo>
                <a:lnTo>
                  <a:pt x="0" y="605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729" y="9453359"/>
            <a:ext cx="751819" cy="918890"/>
          </a:xfrm>
          <a:custGeom>
            <a:avLst/>
            <a:gdLst/>
            <a:ahLst/>
            <a:cxnLst/>
            <a:rect l="l" t="t" r="r" b="b"/>
            <a:pathLst>
              <a:path w="751819" h="918890">
                <a:moveTo>
                  <a:pt x="0" y="0"/>
                </a:moveTo>
                <a:lnTo>
                  <a:pt x="751819" y="0"/>
                </a:lnTo>
                <a:lnTo>
                  <a:pt x="751819" y="918890"/>
                </a:lnTo>
                <a:lnTo>
                  <a:pt x="0" y="918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97600" y="5776032"/>
            <a:ext cx="16297617" cy="1725624"/>
            <a:chOff x="0" y="0"/>
            <a:chExt cx="8698979" cy="9210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698979" cy="921065"/>
            </a:xfrm>
            <a:custGeom>
              <a:avLst/>
              <a:gdLst/>
              <a:ahLst/>
              <a:cxnLst/>
              <a:rect l="l" t="t" r="r" b="b"/>
              <a:pathLst>
                <a:path w="8698979" h="921065">
                  <a:moveTo>
                    <a:pt x="8574518" y="921065"/>
                  </a:moveTo>
                  <a:lnTo>
                    <a:pt x="124460" y="921065"/>
                  </a:lnTo>
                  <a:cubicBezTo>
                    <a:pt x="55880" y="921065"/>
                    <a:pt x="0" y="865185"/>
                    <a:pt x="0" y="79660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574519" y="0"/>
                  </a:lnTo>
                  <a:cubicBezTo>
                    <a:pt x="8643099" y="0"/>
                    <a:pt x="8698979" y="55880"/>
                    <a:pt x="8698979" y="124460"/>
                  </a:cubicBezTo>
                  <a:lnTo>
                    <a:pt x="8698979" y="796605"/>
                  </a:lnTo>
                  <a:cubicBezTo>
                    <a:pt x="8698979" y="865185"/>
                    <a:pt x="8643099" y="921065"/>
                    <a:pt x="8574519" y="921065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97600" y="1598331"/>
            <a:ext cx="4471645" cy="50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 b="1">
                <a:solidFill>
                  <a:srgbClr val="139E1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Tình huống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1047" y="2529429"/>
            <a:ext cx="16670723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9"/>
              </a:lnSpc>
              <a:spcBef>
                <a:spcPct val="0"/>
              </a:spcBef>
            </a:pPr>
            <a:r>
              <a:rPr lang="en-US" sz="3499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Hạnh có ít bạn bè nên khi gặp khó khăn, Hạnh không biết chia sẻ cùng ai.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3548" y="6378177"/>
            <a:ext cx="16297617" cy="50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Nếu là bạn của Hạnh, em sẽ chủ động đến bắt chuyện, tâm sự với bạn ấy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38676" y="5228178"/>
            <a:ext cx="1994747" cy="50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 b="1" dirty="0" err="1">
                <a:solidFill>
                  <a:srgbClr val="139E1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Cách</a:t>
            </a:r>
            <a:r>
              <a:rPr lang="en-US" sz="3200" b="1" dirty="0">
                <a:solidFill>
                  <a:srgbClr val="139E1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139E1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xử</a:t>
            </a:r>
            <a:r>
              <a:rPr lang="en-US" sz="3200" b="1" dirty="0">
                <a:solidFill>
                  <a:srgbClr val="139E1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139E1C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lí</a:t>
            </a:r>
            <a:endParaRPr lang="en-US" sz="3200" b="1" dirty="0">
              <a:solidFill>
                <a:srgbClr val="139E1C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5930125" y="8181611"/>
            <a:ext cx="1665093" cy="1731193"/>
          </a:xfrm>
          <a:custGeom>
            <a:avLst/>
            <a:gdLst/>
            <a:ahLst/>
            <a:cxnLst/>
            <a:rect l="l" t="t" r="r" b="b"/>
            <a:pathLst>
              <a:path w="1665093" h="1731193">
                <a:moveTo>
                  <a:pt x="0" y="0"/>
                </a:moveTo>
                <a:lnTo>
                  <a:pt x="1665092" y="0"/>
                </a:lnTo>
                <a:lnTo>
                  <a:pt x="1665092" y="1731193"/>
                </a:lnTo>
                <a:lnTo>
                  <a:pt x="0" y="17311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85318" y="1674107"/>
            <a:ext cx="1418355" cy="1418355"/>
          </a:xfrm>
          <a:custGeom>
            <a:avLst/>
            <a:gdLst/>
            <a:ahLst/>
            <a:cxnLst/>
            <a:rect l="l" t="t" r="r" b="b"/>
            <a:pathLst>
              <a:path w="1418355" h="1418355">
                <a:moveTo>
                  <a:pt x="0" y="0"/>
                </a:moveTo>
                <a:lnTo>
                  <a:pt x="1418355" y="0"/>
                </a:lnTo>
                <a:lnTo>
                  <a:pt x="1418355" y="1418355"/>
                </a:lnTo>
                <a:lnTo>
                  <a:pt x="0" y="1418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0" y="7544467"/>
            <a:ext cx="18288000" cy="2742533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" name="TextBox 4"/>
          <p:cNvSpPr txBox="1"/>
          <p:nvPr/>
        </p:nvSpPr>
        <p:spPr>
          <a:xfrm>
            <a:off x="4984327" y="2911487"/>
            <a:ext cx="8319346" cy="155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1D4E89"/>
                </a:solidFill>
                <a:latin typeface="Bungee"/>
                <a:ea typeface="Bungee"/>
                <a:cs typeface="Bungee"/>
                <a:sym typeface="Bungee"/>
              </a:rPr>
              <a:t>Vận dụng</a:t>
            </a:r>
          </a:p>
        </p:txBody>
      </p:sp>
      <p:sp>
        <p:nvSpPr>
          <p:cNvPr id="5" name="Freeform 5"/>
          <p:cNvSpPr/>
          <p:nvPr/>
        </p:nvSpPr>
        <p:spPr>
          <a:xfrm>
            <a:off x="16433414" y="7544467"/>
            <a:ext cx="1651773" cy="2282600"/>
          </a:xfrm>
          <a:custGeom>
            <a:avLst/>
            <a:gdLst/>
            <a:ahLst/>
            <a:cxnLst/>
            <a:rect l="l" t="t" r="r" b="b"/>
            <a:pathLst>
              <a:path w="1651773" h="2282600">
                <a:moveTo>
                  <a:pt x="0" y="0"/>
                </a:moveTo>
                <a:lnTo>
                  <a:pt x="1651772" y="0"/>
                </a:lnTo>
                <a:lnTo>
                  <a:pt x="1651772" y="2282601"/>
                </a:lnTo>
                <a:lnTo>
                  <a:pt x="0" y="22826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916" y="8010786"/>
            <a:ext cx="2542612" cy="2047958"/>
          </a:xfrm>
          <a:custGeom>
            <a:avLst/>
            <a:gdLst/>
            <a:ahLst/>
            <a:cxnLst/>
            <a:rect l="l" t="t" r="r" b="b"/>
            <a:pathLst>
              <a:path w="2542612" h="2047958">
                <a:moveTo>
                  <a:pt x="0" y="0"/>
                </a:moveTo>
                <a:lnTo>
                  <a:pt x="2542612" y="0"/>
                </a:lnTo>
                <a:lnTo>
                  <a:pt x="2542612" y="2047959"/>
                </a:lnTo>
                <a:lnTo>
                  <a:pt x="0" y="204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514</Words>
  <Application>Microsoft Office PowerPoint</Application>
  <PresentationFormat>Custom</PresentationFormat>
  <Paragraphs>44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Muli Bold</vt:lpstr>
      <vt:lpstr>Arial</vt:lpstr>
      <vt:lpstr>Dancing Script</vt:lpstr>
      <vt:lpstr>Dancing Script Bold</vt:lpstr>
      <vt:lpstr>Quicksand Bold</vt:lpstr>
      <vt:lpstr>Noto Sans</vt:lpstr>
      <vt:lpstr>Bungee</vt:lpstr>
      <vt:lpstr>Quicksand Medium</vt:lpstr>
      <vt:lpstr>Calibri</vt:lpstr>
      <vt:lpstr>Bernoru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Ba, ngày 17 tháng 02 năm 2025</dc:title>
  <dc:creator>DELL</dc:creator>
  <cp:lastModifiedBy>DELL</cp:lastModifiedBy>
  <cp:revision>3</cp:revision>
  <dcterms:created xsi:type="dcterms:W3CDTF">2006-08-16T00:00:00Z</dcterms:created>
  <dcterms:modified xsi:type="dcterms:W3CDTF">2025-02-17T16:09:44Z</dcterms:modified>
  <dc:identifier>DAGfXQNZ0cs</dc:identifier>
</cp:coreProperties>
</file>