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90" r:id="rId2"/>
    <p:sldId id="4412" r:id="rId3"/>
    <p:sldId id="257" r:id="rId4"/>
    <p:sldId id="4423" r:id="rId5"/>
    <p:sldId id="291" r:id="rId6"/>
    <p:sldId id="288" r:id="rId7"/>
    <p:sldId id="292" r:id="rId8"/>
    <p:sldId id="369" r:id="rId9"/>
    <p:sldId id="297" r:id="rId10"/>
    <p:sldId id="464" r:id="rId11"/>
    <p:sldId id="465" r:id="rId12"/>
    <p:sldId id="4413" r:id="rId13"/>
    <p:sldId id="298" r:id="rId14"/>
    <p:sldId id="4415" r:id="rId15"/>
    <p:sldId id="467" r:id="rId16"/>
    <p:sldId id="4417" r:id="rId17"/>
    <p:sldId id="4418" r:id="rId18"/>
    <p:sldId id="4416" r:id="rId19"/>
    <p:sldId id="4421" r:id="rId20"/>
    <p:sldId id="4422" r:id="rId21"/>
    <p:sldId id="4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3699" autoAdjust="0"/>
  </p:normalViewPr>
  <p:slideViewPr>
    <p:cSldViewPr snapToGrid="0">
      <p:cViewPr varScale="1">
        <p:scale>
          <a:sx n="43" d="100"/>
          <a:sy n="43" d="100"/>
        </p:scale>
        <p:origin x="10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F64D3-30DA-41BF-B63D-F095B0B861EB}"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FE382-815B-4CFE-9CBC-6A05D0484547}" type="slidenum">
              <a:rPr lang="en-US" smtClean="0"/>
              <a:t>‹#›</a:t>
            </a:fld>
            <a:endParaRPr lang="en-US"/>
          </a:p>
        </p:txBody>
      </p:sp>
    </p:spTree>
    <p:extLst>
      <p:ext uri="{BB962C8B-B14F-4D97-AF65-F5344CB8AC3E}">
        <p14:creationId xmlns:p14="http://schemas.microsoft.com/office/powerpoint/2010/main" val="235751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30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61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213241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624522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4512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0327420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63333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85891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73032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541037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52360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636347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40823321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320986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735591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049001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05635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759275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17573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165064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15750608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345780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5234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3705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2753182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4334915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218382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3474527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435290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470131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00262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1314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8008098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0297872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26405509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AA8ED732-F6E7-F3D5-0C79-5B69BC5B3B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789422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a:extLst>
              <a:ext uri="{FF2B5EF4-FFF2-40B4-BE49-F238E27FC236}">
                <a16:creationId xmlns:a16="http://schemas.microsoft.com/office/drawing/2014/main" id="{AE9E5CA5-A8C4-CE50-1549-A2B890892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46" y="695325"/>
            <a:ext cx="10644740" cy="3885222"/>
          </a:xfrm>
          <a:prstGeom prst="rect">
            <a:avLst/>
          </a:prstGeom>
        </p:spPr>
      </p:pic>
      <p:sp>
        <p:nvSpPr>
          <p:cNvPr id="3" name="文本框 34">
            <a:extLst>
              <a:ext uri="{FF2B5EF4-FFF2-40B4-BE49-F238E27FC236}">
                <a16:creationId xmlns:a16="http://schemas.microsoft.com/office/drawing/2014/main" id="{AE7FE586-7B31-916F-81AC-0C31446FBCCF}"/>
              </a:ext>
            </a:extLst>
          </p:cNvPr>
          <p:cNvSpPr txBox="1"/>
          <p:nvPr/>
        </p:nvSpPr>
        <p:spPr>
          <a:xfrm>
            <a:off x="1067089" y="929478"/>
            <a:ext cx="10140254" cy="3477875"/>
          </a:xfrm>
          <a:prstGeom prst="rect">
            <a:avLst/>
          </a:prstGeom>
          <a:noFill/>
        </p:spPr>
        <p:txBody>
          <a:bodyPr wrap="square" rtlCol="0">
            <a:spAutoFit/>
          </a:bodyPr>
          <a:lstStyle/>
          <a:p>
            <a:pPr algn="just"/>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Nấm men được sử dụng để sản xuất  đồ uống có cồn như bia, rượu, tạo chất men trong làm bánh giúp bánh nở.  Khi sử dụng men tươi bánh còn có hương vị thơm ngon, hấp dẫn.</a:t>
            </a:r>
          </a:p>
        </p:txBody>
      </p:sp>
      <p:pic>
        <p:nvPicPr>
          <p:cNvPr id="8" name="Picture 7">
            <a:extLst>
              <a:ext uri="{FF2B5EF4-FFF2-40B4-BE49-F238E27FC236}">
                <a16:creationId xmlns:a16="http://schemas.microsoft.com/office/drawing/2014/main" id="{C673EF0F-0878-9BF5-F77C-4AA348F6C6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1" y="3581400"/>
            <a:ext cx="3654835" cy="3654835"/>
          </a:xfrm>
          <a:prstGeom prst="rect">
            <a:avLst/>
          </a:prstGeom>
        </p:spPr>
      </p:pic>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171451"/>
            <a:ext cx="11563814" cy="6452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1026" name="Picture 2" descr="Nấm men trong công nghệ sản xuất bia có đặc điểm gì? – CÔNG TY TNHH THƯƠNG  MẠI DỊCH VỤ NHA PHƯỚC THỊNH">
            <a:extLst>
              <a:ext uri="{FF2B5EF4-FFF2-40B4-BE49-F238E27FC236}">
                <a16:creationId xmlns:a16="http://schemas.microsoft.com/office/drawing/2014/main" id="{98EF7A96-F423-647A-15F8-E5510DFFD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342901"/>
            <a:ext cx="8686800" cy="5067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7">
            <a:extLst>
              <a:ext uri="{FF2B5EF4-FFF2-40B4-BE49-F238E27FC236}">
                <a16:creationId xmlns:a16="http://schemas.microsoft.com/office/drawing/2014/main" id="{89C2013D-6E8C-24ED-7556-2D483AE9F5C3}"/>
              </a:ext>
            </a:extLst>
          </p:cNvPr>
          <p:cNvSpPr txBox="1">
            <a:spLocks noChangeArrowheads="1"/>
          </p:cNvSpPr>
          <p:nvPr/>
        </p:nvSpPr>
        <p:spPr bwMode="auto">
          <a:xfrm>
            <a:off x="2152650" y="5203531"/>
            <a:ext cx="76295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Nấm men được sử dụng để sản xuất  đồ uống </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171451"/>
            <a:ext cx="11563814" cy="6452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9" name="Text Box 17">
            <a:extLst>
              <a:ext uri="{FF2B5EF4-FFF2-40B4-BE49-F238E27FC236}">
                <a16:creationId xmlns:a16="http://schemas.microsoft.com/office/drawing/2014/main" id="{89C2013D-6E8C-24ED-7556-2D483AE9F5C3}"/>
              </a:ext>
            </a:extLst>
          </p:cNvPr>
          <p:cNvSpPr txBox="1">
            <a:spLocks noChangeArrowheads="1"/>
          </p:cNvSpPr>
          <p:nvPr/>
        </p:nvSpPr>
        <p:spPr bwMode="auto">
          <a:xfrm>
            <a:off x="2152650" y="5203531"/>
            <a:ext cx="76295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Nấm men được sử dụng để </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tạo chất men trong làm bánh giúp bánh nở. </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0" name="Picture 2" descr="Sự khác biệt Men Nở , Muối Nở và Bột Nở">
            <a:extLst>
              <a:ext uri="{FF2B5EF4-FFF2-40B4-BE49-F238E27FC236}">
                <a16:creationId xmlns:a16="http://schemas.microsoft.com/office/drawing/2014/main" id="{3F25DA09-0114-928F-9DF4-AEF797E9D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42888"/>
            <a:ext cx="73152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59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160514" y="0"/>
            <a:ext cx="5325883" cy="980933"/>
            <a:chOff x="5569152" y="4815954"/>
            <a:chExt cx="375910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305272" y="5098871"/>
              <a:ext cx="30229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Thông tin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a:t>
              </a: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456167" y="1031225"/>
            <a:ext cx="10879973" cy="2400657"/>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rPr>
              <a:t>Nấm men bánh mì còn được gọi là "nấm ăn đường". Trong quá trình trộn men vào bột mì cùng với nước và muối, nấm men hoạt động bằng cách tiêu thụ đường trong tinh bột, hình thành các bọt khí trong bột nở ra, phồng, xốp. Quá trình này được gọi là lên men. </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Ứng dụng của nấm men trong làm bánh mì – CÔNG TY TNHH THƯƠNG MẠI DỊCH VỤ  NHA PHƯỚC THỊNH">
            <a:extLst>
              <a:ext uri="{FF2B5EF4-FFF2-40B4-BE49-F238E27FC236}">
                <a16:creationId xmlns:a16="http://schemas.microsoft.com/office/drawing/2014/main" id="{EA4524F1-3BB6-0E9C-85A6-2BB0162AA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49" y="3512666"/>
            <a:ext cx="5562601" cy="297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160514" y="0"/>
            <a:ext cx="5325883" cy="980933"/>
            <a:chOff x="5569152" y="4815954"/>
            <a:chExt cx="375910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305272" y="5098871"/>
              <a:ext cx="30229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Thông tin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a:t>
              </a: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456167" y="1031225"/>
            <a:ext cx="10879973" cy="1754326"/>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Nấm men rượu được dùng làm rượu nếp, rượu nho, ... Ngoài ra nấm men rượu còn được dùng để làm bánh. </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098" name="Picture 2" descr="Lên men là gì? Tìm hiểu rượu lên men và quá trình lên men rượu ngon">
            <a:extLst>
              <a:ext uri="{FF2B5EF4-FFF2-40B4-BE49-F238E27FC236}">
                <a16:creationId xmlns:a16="http://schemas.microsoft.com/office/drawing/2014/main" id="{29AC364C-A72F-06A2-DC3D-35F6313A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4" y="2492872"/>
            <a:ext cx="5991225" cy="393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4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2389172"/>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defRPr/>
            </a:pPr>
            <a:r>
              <a:rPr lang="en-US" altLang="en-US" sz="4400" b="1" kern="0">
                <a:solidFill>
                  <a:srgbClr val="FFFFFF"/>
                </a:solidFill>
                <a:latin typeface="Cambria" panose="02040503050406030204" pitchFamily="18" charset="0"/>
                <a:ea typeface="Cambria" panose="02040503050406030204" pitchFamily="18" charset="0"/>
                <a:cs typeface="Baloo 2" pitchFamily="2" charset="0"/>
                <a:sym typeface="Arial"/>
              </a:rPr>
              <a:t>Kể tên một số thức ăn, đồ uống có sử dụng nấm men trong quá trình chế biến.</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5122" name="Picture 2" descr="Cách làm bánh bao nhân thịt đơn giản nhất">
            <a:extLst>
              <a:ext uri="{FF2B5EF4-FFF2-40B4-BE49-F238E27FC236}">
                <a16:creationId xmlns:a16="http://schemas.microsoft.com/office/drawing/2014/main" id="{E380BCA7-91F2-E743-0480-418C153D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638174"/>
            <a:ext cx="7261182" cy="4543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7">
            <a:extLst>
              <a:ext uri="{FF2B5EF4-FFF2-40B4-BE49-F238E27FC236}">
                <a16:creationId xmlns:a16="http://schemas.microsoft.com/office/drawing/2014/main" id="{A568C555-DD84-BCBA-117B-382089FDF7D3}"/>
              </a:ext>
            </a:extLst>
          </p:cNvPr>
          <p:cNvSpPr txBox="1">
            <a:spLocks noChangeArrowheads="1"/>
          </p:cNvSpPr>
          <p:nvPr/>
        </p:nvSpPr>
        <p:spPr bwMode="auto">
          <a:xfrm>
            <a:off x="2162175" y="5308306"/>
            <a:ext cx="7629525" cy="1200329"/>
          </a:xfrm>
          <a:prstGeom prst="rect">
            <a:avLst/>
          </a:prstGeom>
          <a:solidFill>
            <a:schemeClr val="accent2">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Bánh bao: có sử dụng nấm men bánh bao (bột nở).</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796809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200025"/>
            <a:ext cx="11563814" cy="64237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2" name="Text Box 17">
            <a:extLst>
              <a:ext uri="{FF2B5EF4-FFF2-40B4-BE49-F238E27FC236}">
                <a16:creationId xmlns:a16="http://schemas.microsoft.com/office/drawing/2014/main" id="{A568C555-DD84-BCBA-117B-382089FDF7D3}"/>
              </a:ext>
            </a:extLst>
          </p:cNvPr>
          <p:cNvSpPr txBox="1">
            <a:spLocks noChangeArrowheads="1"/>
          </p:cNvSpPr>
          <p:nvPr/>
        </p:nvSpPr>
        <p:spPr bwMode="auto">
          <a:xfrm>
            <a:off x="2162175" y="5308306"/>
            <a:ext cx="7629525" cy="1077218"/>
          </a:xfrm>
          <a:prstGeom prst="rect">
            <a:avLst/>
          </a:prstGeom>
          <a:solidFill>
            <a:schemeClr val="accent2">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Rượu: trong quả trình ủ cơm để nấu rượu, người ta cho nấm men rượu vào.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146" name="Picture 2" descr="Nồng nàn men rượu cần">
            <a:extLst>
              <a:ext uri="{FF2B5EF4-FFF2-40B4-BE49-F238E27FC236}">
                <a16:creationId xmlns:a16="http://schemas.microsoft.com/office/drawing/2014/main" id="{1CBD0A11-BB17-3914-F01D-D5BED38FC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869" y="371474"/>
            <a:ext cx="6281506" cy="460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55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pic>
        <p:nvPicPr>
          <p:cNvPr id="6" name="Picture 5">
            <a:extLst>
              <a:ext uri="{FF2B5EF4-FFF2-40B4-BE49-F238E27FC236}">
                <a16:creationId xmlns:a16="http://schemas.microsoft.com/office/drawing/2014/main" id="{871D3593-42C2-CF1C-3B52-63E3B11127AB}"/>
              </a:ext>
            </a:extLst>
          </p:cNvPr>
          <p:cNvPicPr>
            <a:picLocks noChangeAspect="1"/>
          </p:cNvPicPr>
          <p:nvPr/>
        </p:nvPicPr>
        <p:blipFill>
          <a:blip r:embed="rId6"/>
          <a:stretch>
            <a:fillRect/>
          </a:stretch>
        </p:blipFill>
        <p:spPr>
          <a:xfrm>
            <a:off x="3453856" y="1926606"/>
            <a:ext cx="6693988" cy="2566638"/>
          </a:xfrm>
          <a:prstGeom prst="rect">
            <a:avLst/>
          </a:prstGeom>
        </p:spPr>
      </p:pic>
    </p:spTree>
    <p:extLst>
      <p:ext uri="{BB962C8B-B14F-4D97-AF65-F5344CB8AC3E}">
        <p14:creationId xmlns:p14="http://schemas.microsoft.com/office/powerpoint/2010/main" val="2063098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200025"/>
            <a:ext cx="11563814" cy="64237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3" name="Picture 2" descr="A white circle with a black background&#10;&#10;Description automatically generated with low confidence">
            <a:extLst>
              <a:ext uri="{FF2B5EF4-FFF2-40B4-BE49-F238E27FC236}">
                <a16:creationId xmlns:a16="http://schemas.microsoft.com/office/drawing/2014/main" id="{181E02B7-9823-9BF2-BA1F-081A6422027D}"/>
              </a:ext>
            </a:extLst>
          </p:cNvPr>
          <p:cNvPicPr>
            <a:picLocks noChangeAspect="1"/>
          </p:cNvPicPr>
          <p:nvPr/>
        </p:nvPicPr>
        <p:blipFill rotWithShape="1">
          <a:blip r:embed="rId2">
            <a:extLst>
              <a:ext uri="{28A0092B-C50C-407E-A947-70E740481C1C}">
                <a14:useLocalDpi xmlns:a14="http://schemas.microsoft.com/office/drawing/2010/main" val="0"/>
              </a:ext>
            </a:extLst>
          </a:blip>
          <a:srcRect t="13066" r="5111" b="30327"/>
          <a:stretch/>
        </p:blipFill>
        <p:spPr>
          <a:xfrm>
            <a:off x="3152621" y="177500"/>
            <a:ext cx="9039379" cy="5753882"/>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2B24E090-75DE-9216-CE1A-426F889B2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8" y="2196452"/>
            <a:ext cx="4829302" cy="4428469"/>
          </a:xfrm>
          <a:prstGeom prst="rect">
            <a:avLst/>
          </a:prstGeom>
        </p:spPr>
      </p:pic>
      <p:pic>
        <p:nvPicPr>
          <p:cNvPr id="7" name="Picture 6">
            <a:extLst>
              <a:ext uri="{FF2B5EF4-FFF2-40B4-BE49-F238E27FC236}">
                <a16:creationId xmlns:a16="http://schemas.microsoft.com/office/drawing/2014/main" id="{8D60C1F8-E67A-A674-6460-9C696EE149E6}"/>
              </a:ext>
            </a:extLst>
          </p:cNvPr>
          <p:cNvPicPr>
            <a:picLocks noChangeAspect="1"/>
          </p:cNvPicPr>
          <p:nvPr/>
        </p:nvPicPr>
        <p:blipFill>
          <a:blip r:embed="rId4"/>
          <a:stretch>
            <a:fillRect/>
          </a:stretch>
        </p:blipFill>
        <p:spPr>
          <a:xfrm>
            <a:off x="4316022" y="2435993"/>
            <a:ext cx="7541406" cy="2786113"/>
          </a:xfrm>
          <a:prstGeom prst="rect">
            <a:avLst/>
          </a:prstGeom>
        </p:spPr>
      </p:pic>
    </p:spTree>
    <p:extLst>
      <p:ext uri="{BB962C8B-B14F-4D97-AF65-F5344CB8AC3E}">
        <p14:creationId xmlns:p14="http://schemas.microsoft.com/office/powerpoint/2010/main" val="2456974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defRPr/>
            </a:pP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Hãy</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để</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làm</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bánh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mì</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cần</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có</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những</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nguyên</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liệu</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600" b="1" kern="0" dirty="0" err="1">
                <a:solidFill>
                  <a:srgbClr val="FFFFFF"/>
                </a:solidFill>
                <a:latin typeface="Cambria" panose="02040503050406030204" pitchFamily="18" charset="0"/>
                <a:ea typeface="Cambria" panose="02040503050406030204" pitchFamily="18" charset="0"/>
                <a:cs typeface="Baloo 2" pitchFamily="2" charset="0"/>
                <a:sym typeface="Arial"/>
              </a:rPr>
              <a:t>nào</a:t>
            </a:r>
            <a:r>
              <a:rPr lang="en-US" altLang="en-US" sz="36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defTabSz="1219170">
              <a:buClr>
                <a:srgbClr val="000000"/>
              </a:buClr>
              <a:defRPr/>
            </a:pPr>
            <a:r>
              <a:rPr lang="en-US"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B</a:t>
            </a: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ột mì, nấm men, nước ấm, muối, giấm, đường, sữa tươi, dầu ăn.</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45238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3" name="Text Box 17">
            <a:extLst>
              <a:ext uri="{FF2B5EF4-FFF2-40B4-BE49-F238E27FC236}">
                <a16:creationId xmlns:a16="http://schemas.microsoft.com/office/drawing/2014/main" id="{4971F81D-CEE6-8103-65F8-8929020AD931}"/>
              </a:ext>
            </a:extLst>
          </p:cNvPr>
          <p:cNvSpPr txBox="1">
            <a:spLocks noChangeArrowheads="1"/>
          </p:cNvSpPr>
          <p:nvPr/>
        </p:nvSpPr>
        <p:spPr bwMode="auto">
          <a:xfrm>
            <a:off x="514350" y="117181"/>
            <a:ext cx="10677525" cy="1077218"/>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Hãy</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ghép</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tên</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những</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phẩm</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ứng</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nấm</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men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sản</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xuất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với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mỗi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phù</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hợp</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172" name="Picture 4" descr="Rượu cần Tây Nguyên – Liên minh Hợp tác xã Đắk Nông">
            <a:extLst>
              <a:ext uri="{FF2B5EF4-FFF2-40B4-BE49-F238E27FC236}">
                <a16:creationId xmlns:a16="http://schemas.microsoft.com/office/drawing/2014/main" id="{24F92E80-8743-0482-1E91-2A89103D6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77" y="1447800"/>
            <a:ext cx="3308198" cy="30003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inh nghiệm làm bánh bao hay - Abby">
            <a:extLst>
              <a:ext uri="{FF2B5EF4-FFF2-40B4-BE49-F238E27FC236}">
                <a16:creationId xmlns:a16="http://schemas.microsoft.com/office/drawing/2014/main" id="{1517769B-7C0A-4977-A365-A71CD2D2D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324" y="1495425"/>
            <a:ext cx="3543007" cy="2933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ranh thủ làm cơm rượu nếp cẩm bán Tết Đoan Ngọ, cô nàng công sở 4 ngày  nhét túi chục triệu">
            <a:extLst>
              <a:ext uri="{FF2B5EF4-FFF2-40B4-BE49-F238E27FC236}">
                <a16:creationId xmlns:a16="http://schemas.microsoft.com/office/drawing/2014/main" id="{78BEE2CF-153C-42C6-CBEB-18632751A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525696"/>
            <a:ext cx="3657599" cy="28653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E6EF694-7F04-3970-CEB6-14E9B9AF87C3}"/>
              </a:ext>
            </a:extLst>
          </p:cNvPr>
          <p:cNvSpPr/>
          <p:nvPr/>
        </p:nvSpPr>
        <p:spPr>
          <a:xfrm>
            <a:off x="1000125" y="5372100"/>
            <a:ext cx="2152650" cy="676275"/>
          </a:xfrm>
          <a:prstGeom prst="roundRect">
            <a:avLst/>
          </a:prstGeom>
          <a:solidFill>
            <a:srgbClr val="92D050"/>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Bánh bao</a:t>
            </a:r>
          </a:p>
        </p:txBody>
      </p:sp>
      <p:sp>
        <p:nvSpPr>
          <p:cNvPr id="7" name="Rectangle: Rounded Corners 6">
            <a:extLst>
              <a:ext uri="{FF2B5EF4-FFF2-40B4-BE49-F238E27FC236}">
                <a16:creationId xmlns:a16="http://schemas.microsoft.com/office/drawing/2014/main" id="{C1C6B43C-0943-40EC-BB2F-AF34AFE31ECF}"/>
              </a:ext>
            </a:extLst>
          </p:cNvPr>
          <p:cNvSpPr/>
          <p:nvPr/>
        </p:nvSpPr>
        <p:spPr>
          <a:xfrm>
            <a:off x="4543425" y="5372100"/>
            <a:ext cx="2152650" cy="676275"/>
          </a:xfrm>
          <a:prstGeom prst="roundRect">
            <a:avLst/>
          </a:prstGeom>
          <a:solidFill>
            <a:srgbClr val="FFFF00"/>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rPr>
              <a:t>Rượu</a:t>
            </a:r>
            <a:r>
              <a:rPr lang="en-US" sz="3200" dirty="0">
                <a:solidFill>
                  <a:srgbClr val="002060"/>
                </a:solidFill>
              </a:rPr>
              <a:t> </a:t>
            </a:r>
            <a:r>
              <a:rPr lang="en-US" sz="3200" dirty="0" err="1">
                <a:solidFill>
                  <a:srgbClr val="002060"/>
                </a:solidFill>
              </a:rPr>
              <a:t>cần</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A8D5010C-461F-4616-5BD5-A467FDF2E350}"/>
              </a:ext>
            </a:extLst>
          </p:cNvPr>
          <p:cNvSpPr/>
          <p:nvPr/>
        </p:nvSpPr>
        <p:spPr>
          <a:xfrm>
            <a:off x="8315325" y="5286375"/>
            <a:ext cx="2381250" cy="676275"/>
          </a:xfrm>
          <a:prstGeom prst="roundRect">
            <a:avLst/>
          </a:prstGeom>
          <a:solidFill>
            <a:schemeClr val="accent5">
              <a:lumMod val="60000"/>
              <a:lumOff val="40000"/>
            </a:schemeClr>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rPr>
              <a:t>Cơm</a:t>
            </a:r>
            <a:r>
              <a:rPr lang="en-US" sz="3200" dirty="0">
                <a:solidFill>
                  <a:srgbClr val="002060"/>
                </a:solidFill>
              </a:rPr>
              <a:t> </a:t>
            </a:r>
            <a:r>
              <a:rPr lang="en-US" sz="3200" dirty="0" err="1">
                <a:solidFill>
                  <a:srgbClr val="002060"/>
                </a:solidFill>
              </a:rPr>
              <a:t>rượu</a:t>
            </a:r>
            <a:endParaRPr lang="en-US" sz="3200" dirty="0">
              <a:solidFill>
                <a:srgbClr val="002060"/>
              </a:solidFill>
            </a:endParaRPr>
          </a:p>
        </p:txBody>
      </p:sp>
    </p:spTree>
    <p:extLst>
      <p:ext uri="{BB962C8B-B14F-4D97-AF65-F5344CB8AC3E}">
        <p14:creationId xmlns:p14="http://schemas.microsoft.com/office/powerpoint/2010/main" val="3987463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11111E-6 L -0.27891 -0.12708 " pathEditMode="relative" rAng="0" ptsTypes="AA">
                                      <p:cBhvr>
                                        <p:cTn id="6" dur="2000" fill="hold"/>
                                        <p:tgtEl>
                                          <p:spTgt spid="7"/>
                                        </p:tgtEl>
                                        <p:attrNameLst>
                                          <p:attrName>ppt_x</p:attrName>
                                          <p:attrName>ppt_y</p:attrName>
                                        </p:attrNameLst>
                                      </p:cBhvr>
                                      <p:rCtr x="-13945" y="-636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11111E-6 L 0.325 -0.12431 " pathEditMode="relative" rAng="0" ptsTypes="AA">
                                      <p:cBhvr>
                                        <p:cTn id="10" dur="2000" fill="hold"/>
                                        <p:tgtEl>
                                          <p:spTgt spid="6"/>
                                        </p:tgtEl>
                                        <p:attrNameLst>
                                          <p:attrName>ppt_x</p:attrName>
                                          <p:attrName>ppt_y</p:attrName>
                                        </p:attrNameLst>
                                      </p:cBhvr>
                                      <p:rCtr x="16250" y="-6227"/>
                                    </p:animMotion>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1.11111E-6 L 0.01172 -0.12153 " pathEditMode="relative" rAng="0" ptsTypes="AA">
                                      <p:cBhvr>
                                        <p:cTn id="14" dur="2000" fill="hold"/>
                                        <p:tgtEl>
                                          <p:spTgt spid="8"/>
                                        </p:tgtEl>
                                        <p:attrNameLst>
                                          <p:attrName>ppt_x</p:attrName>
                                          <p:attrName>ppt_y</p:attrName>
                                        </p:attrNameLst>
                                      </p:cBhvr>
                                      <p:rCtr x="586" y="-6088"/>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3982244" y="1571625"/>
            <a:ext cx="3889585" cy="1286367"/>
          </a:xfrm>
          <a:prstGeom prst="rect">
            <a:avLst/>
          </a:prstGeom>
        </p:spPr>
      </p:pic>
      <p:pic>
        <p:nvPicPr>
          <p:cNvPr id="4" name="Picture 3">
            <a:extLst>
              <a:ext uri="{FF2B5EF4-FFF2-40B4-BE49-F238E27FC236}">
                <a16:creationId xmlns:a16="http://schemas.microsoft.com/office/drawing/2014/main" id="{1B58AB41-0049-8050-5597-F8B41ABD3196}"/>
              </a:ext>
            </a:extLst>
          </p:cNvPr>
          <p:cNvPicPr>
            <a:picLocks noChangeAspect="1"/>
          </p:cNvPicPr>
          <p:nvPr/>
        </p:nvPicPr>
        <p:blipFill>
          <a:blip r:embed="rId5"/>
          <a:stretch>
            <a:fillRect/>
          </a:stretch>
        </p:blipFill>
        <p:spPr>
          <a:xfrm>
            <a:off x="1196216" y="2047061"/>
            <a:ext cx="2865368" cy="1182727"/>
          </a:xfrm>
          <a:prstGeom prst="rect">
            <a:avLst/>
          </a:prstGeom>
        </p:spPr>
      </p:pic>
      <p:pic>
        <p:nvPicPr>
          <p:cNvPr id="11" name="Picture 10">
            <a:extLst>
              <a:ext uri="{FF2B5EF4-FFF2-40B4-BE49-F238E27FC236}">
                <a16:creationId xmlns:a16="http://schemas.microsoft.com/office/drawing/2014/main" id="{A80607A4-64C9-EE43-F3B8-8A697865EC63}"/>
              </a:ext>
            </a:extLst>
          </p:cNvPr>
          <p:cNvPicPr>
            <a:picLocks noChangeAspect="1"/>
          </p:cNvPicPr>
          <p:nvPr/>
        </p:nvPicPr>
        <p:blipFill>
          <a:blip r:embed="rId6"/>
          <a:stretch>
            <a:fillRect/>
          </a:stretch>
        </p:blipFill>
        <p:spPr>
          <a:xfrm>
            <a:off x="1643626" y="3034593"/>
            <a:ext cx="8961897" cy="1646063"/>
          </a:xfrm>
          <a:prstGeom prst="rect">
            <a:avLst/>
          </a:prstGeom>
        </p:spPr>
      </p:pic>
    </p:spTree>
    <p:extLst>
      <p:ext uri="{BB962C8B-B14F-4D97-AF65-F5344CB8AC3E}">
        <p14:creationId xmlns:p14="http://schemas.microsoft.com/office/powerpoint/2010/main" val="649957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704849"/>
            <a:ext cx="9629775" cy="5553075"/>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B8CF8D7-7EA2-0D5B-E385-EBC6636012AB}"/>
              </a:ext>
            </a:extLst>
          </p:cNvPr>
          <p:cNvPicPr>
            <a:picLocks noChangeAspect="1"/>
          </p:cNvPicPr>
          <p:nvPr/>
        </p:nvPicPr>
        <p:blipFill>
          <a:blip r:embed="rId4"/>
          <a:stretch>
            <a:fillRect/>
          </a:stretch>
        </p:blipFill>
        <p:spPr>
          <a:xfrm>
            <a:off x="2737180" y="909017"/>
            <a:ext cx="7041490" cy="1115665"/>
          </a:xfrm>
          <a:prstGeom prst="rect">
            <a:avLst/>
          </a:prstGeom>
        </p:spPr>
      </p:pic>
      <p:sp>
        <p:nvSpPr>
          <p:cNvPr id="3" name="TextBox 2">
            <a:extLst>
              <a:ext uri="{FF2B5EF4-FFF2-40B4-BE49-F238E27FC236}">
                <a16:creationId xmlns:a16="http://schemas.microsoft.com/office/drawing/2014/main" id="{8B20ABD2-E02D-851A-2278-185167DF38E5}"/>
              </a:ext>
            </a:extLst>
          </p:cNvPr>
          <p:cNvSpPr txBox="1"/>
          <p:nvPr/>
        </p:nvSpPr>
        <p:spPr>
          <a:xfrm>
            <a:off x="1581151" y="2352675"/>
            <a:ext cx="8963024" cy="2246769"/>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 Khám phá được ích lợi của một số nấm men trong chế biến thực phấm (ví dụ: làm bánh mì, ...) thông qua thí nghiệm hoặc thực hành quan sát tranh ảnh, video.</a:t>
            </a:r>
          </a:p>
          <a:p>
            <a:pPr algn="just"/>
            <a:r>
              <a:rPr lang="vi-VN" sz="2800" b="1" dirty="0">
                <a:latin typeface="Cambria" panose="02040503050406030204" pitchFamily="18" charset="0"/>
                <a:ea typeface="Cambria" panose="02040503050406030204" pitchFamily="18" charset="0"/>
              </a:rPr>
              <a:t>- Vận dụng được kiến thức về nấm men để có thể làm bánh, ủ men rượu trong thực tê.</a:t>
            </a:r>
          </a:p>
        </p:txBody>
      </p:sp>
    </p:spTree>
    <p:extLst>
      <p:ext uri="{BB962C8B-B14F-4D97-AF65-F5344CB8AC3E}">
        <p14:creationId xmlns:p14="http://schemas.microsoft.com/office/powerpoint/2010/main" val="2006449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2123658"/>
          </a:xfrm>
          <a:prstGeom prst="rect">
            <a:avLst/>
          </a:prstGeom>
          <a:noFill/>
        </p:spPr>
        <p:txBody>
          <a:bodyPr wrap="square" rtlCol="0">
            <a:spAutoFit/>
          </a:bodyPr>
          <a:lstStyle/>
          <a:p>
            <a:pPr lvl="0" algn="ctr" defTabSz="685800">
              <a:defRPr/>
            </a:pPr>
            <a:r>
              <a:rPr lang="vi-VN" sz="4400" b="1" dirty="0">
                <a:solidFill>
                  <a:srgbClr val="C00000"/>
                </a:solidFill>
                <a:latin typeface="Tahoma" panose="020B0604030504040204" pitchFamily="34" charset="0"/>
                <a:ea typeface="Tahoma" panose="020B0604030504040204" pitchFamily="34" charset="0"/>
                <a:cs typeface="Tahoma" panose="020B0604030504040204" pitchFamily="34" charset="0"/>
              </a:rPr>
              <a:t>Hoạt động 1: Tìm hiểu ích lợi của một số nấm men.</a:t>
            </a:r>
            <a:endParaRPr kumimoji="0" lang="en-US" sz="44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Cùng thu thập thông tin về ích lợi của nấm men.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54A036D0-66DF-25EC-22B5-83EE5E7FA038}"/>
              </a:ext>
            </a:extLst>
          </p:cNvPr>
          <p:cNvPicPr>
            <a:picLocks noChangeAspect="1"/>
          </p:cNvPicPr>
          <p:nvPr/>
        </p:nvPicPr>
        <p:blipFill>
          <a:blip r:embed="rId3"/>
          <a:stretch>
            <a:fillRect/>
          </a:stretch>
        </p:blipFill>
        <p:spPr>
          <a:xfrm>
            <a:off x="1485523" y="1217494"/>
            <a:ext cx="8687553" cy="4194412"/>
          </a:xfrm>
          <a:prstGeom prst="rect">
            <a:avLst/>
          </a:prstGeom>
        </p:spPr>
      </p:pic>
      <p:sp>
        <p:nvSpPr>
          <p:cNvPr id="15" name="Text Box 17">
            <a:extLst>
              <a:ext uri="{FF2B5EF4-FFF2-40B4-BE49-F238E27FC236}">
                <a16:creationId xmlns:a16="http://schemas.microsoft.com/office/drawing/2014/main" id="{2856646A-D867-9995-68AF-E116A2826E68}"/>
              </a:ext>
            </a:extLst>
          </p:cNvPr>
          <p:cNvSpPr txBox="1">
            <a:spLocks noChangeArrowheads="1"/>
          </p:cNvSpPr>
          <p:nvPr/>
        </p:nvSpPr>
        <p:spPr bwMode="auto">
          <a:xfrm>
            <a:off x="1521699" y="4603456"/>
            <a:ext cx="2516901" cy="830997"/>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Hỏi người thân trong gia đình</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Text Box 17">
            <a:extLst>
              <a:ext uri="{FF2B5EF4-FFF2-40B4-BE49-F238E27FC236}">
                <a16:creationId xmlns:a16="http://schemas.microsoft.com/office/drawing/2014/main" id="{5B4D0689-8161-F914-9AE6-F764E00AB200}"/>
              </a:ext>
            </a:extLst>
          </p:cNvPr>
          <p:cNvSpPr txBox="1">
            <a:spLocks noChangeArrowheads="1"/>
          </p:cNvSpPr>
          <p:nvPr/>
        </p:nvSpPr>
        <p:spPr bwMode="auto">
          <a:xfrm>
            <a:off x="4486275" y="4222456"/>
            <a:ext cx="28384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Hỏi người làm bánh tại cửa hàng hoặc nơi sản xuất bánh mì.</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Text Box 17">
            <a:extLst>
              <a:ext uri="{FF2B5EF4-FFF2-40B4-BE49-F238E27FC236}">
                <a16:creationId xmlns:a16="http://schemas.microsoft.com/office/drawing/2014/main" id="{9C7166EB-217A-0D72-D3A4-1FE49A1D70BB}"/>
              </a:ext>
            </a:extLst>
          </p:cNvPr>
          <p:cNvSpPr txBox="1">
            <a:spLocks noChangeArrowheads="1"/>
          </p:cNvSpPr>
          <p:nvPr/>
        </p:nvSpPr>
        <p:spPr bwMode="auto">
          <a:xfrm>
            <a:off x="8027274" y="5336881"/>
            <a:ext cx="2269251" cy="830997"/>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Tra cứu trên in-tơ-nét.</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5" name="Group 14"/>
          <p:cNvGrpSpPr/>
          <p:nvPr/>
        </p:nvGrpSpPr>
        <p:grpSpPr>
          <a:xfrm>
            <a:off x="3111678" y="2539871"/>
            <a:ext cx="6203772" cy="1860680"/>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2060"/>
                </a:solidFill>
                <a:effectLst/>
                <a:uLnTx/>
                <a:uFillTx/>
                <a:latin typeface="Baloo 2" pitchFamily="2" charset="0"/>
                <a:ea typeface="+mn-ea"/>
                <a:cs typeface="Baloo 2" pitchFamily="2" charset="0"/>
                <a:sym typeface="Arial"/>
              </a:endParaRPr>
            </a:p>
          </p:txBody>
        </p:sp>
        <p:sp>
          <p:nvSpPr>
            <p:cNvPr id="12" name="Rectangle 11"/>
            <p:cNvSpPr/>
            <p:nvPr/>
          </p:nvSpPr>
          <p:spPr>
            <a:xfrm>
              <a:off x="5077084" y="1140723"/>
              <a:ext cx="2474902" cy="2791847"/>
            </a:xfrm>
            <a:prstGeom prst="rect">
              <a:avLst/>
            </a:prstGeom>
          </p:spPr>
          <p:txBody>
            <a:bodyPr wrap="square">
              <a:spAutoFit/>
            </a:bodyPr>
            <a:lstStyle/>
            <a:p>
              <a:pPr marR="0" lvl="0" algn="ctr" defTabSz="1219170" rtl="0" eaLnBrk="1" fontAlgn="auto" latinLnBrk="0" hangingPunct="1">
                <a:lnSpc>
                  <a:spcPct val="100000"/>
                </a:lnSpc>
                <a:spcBef>
                  <a:spcPts val="0"/>
                </a:spcBef>
                <a:spcAft>
                  <a:spcPts val="0"/>
                </a:spcAft>
                <a:buClr>
                  <a:srgbClr val="000000"/>
                </a:buClr>
                <a:buSzTx/>
                <a:tabLst/>
                <a:defRPr/>
              </a:pP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Báo</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cáo</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kết</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quả</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thu</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thập</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trước</a:t>
              </a:r>
              <a:r>
                <a:rPr kumimoji="0" lang="en-US" alt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 </a:t>
              </a:r>
              <a:r>
                <a:rPr kumimoji="0" lang="en-US" alt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rPr>
                <a:t>lớp</a:t>
              </a:r>
              <a:endPar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sym typeface="Arial"/>
              </a:endParaRP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739" y="-194302"/>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928977" y="2630209"/>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8871328" y="2548954"/>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3" name="Picture 2">
            <a:extLst>
              <a:ext uri="{FF2B5EF4-FFF2-40B4-BE49-F238E27FC236}">
                <a16:creationId xmlns:a16="http://schemas.microsoft.com/office/drawing/2014/main" id="{678ACC41-6BB2-BA34-AD49-45A22500DB3B}"/>
              </a:ext>
            </a:extLst>
          </p:cNvPr>
          <p:cNvPicPr>
            <a:picLocks noChangeAspect="1"/>
          </p:cNvPicPr>
          <p:nvPr/>
        </p:nvPicPr>
        <p:blipFill>
          <a:blip r:embed="rId2"/>
          <a:stretch>
            <a:fillRect/>
          </a:stretch>
        </p:blipFill>
        <p:spPr>
          <a:xfrm>
            <a:off x="1604962" y="466724"/>
            <a:ext cx="8367713" cy="3221373"/>
          </a:xfrm>
          <a:prstGeom prst="rect">
            <a:avLst/>
          </a:prstGeom>
        </p:spPr>
      </p:pic>
      <p:pic>
        <p:nvPicPr>
          <p:cNvPr id="9" name="Picture 8">
            <a:extLst>
              <a:ext uri="{FF2B5EF4-FFF2-40B4-BE49-F238E27FC236}">
                <a16:creationId xmlns:a16="http://schemas.microsoft.com/office/drawing/2014/main" id="{CA9C50F3-5008-487F-7AF3-67A168DB22B8}"/>
              </a:ext>
            </a:extLst>
          </p:cNvPr>
          <p:cNvPicPr>
            <a:picLocks noChangeAspect="1"/>
          </p:cNvPicPr>
          <p:nvPr/>
        </p:nvPicPr>
        <p:blipFill>
          <a:blip r:embed="rId3"/>
          <a:stretch>
            <a:fillRect/>
          </a:stretch>
        </p:blipFill>
        <p:spPr>
          <a:xfrm>
            <a:off x="1724024" y="3852862"/>
            <a:ext cx="8162925" cy="2741841"/>
          </a:xfrm>
          <a:prstGeom prst="rect">
            <a:avLst/>
          </a:prstGeom>
        </p:spPr>
      </p:pic>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TotalTime>
  <Words>405</Words>
  <Application>Microsoft Office PowerPoint</Application>
  <PresentationFormat>Widescreen</PresentationFormat>
  <Paragraphs>28</Paragraphs>
  <Slides>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Anaheim</vt:lpstr>
      <vt:lpstr>Arial</vt:lpstr>
      <vt:lpstr>Baloo 2</vt:lpstr>
      <vt:lpstr>Calibri</vt:lpstr>
      <vt:lpstr>Cambria</vt:lpstr>
      <vt:lpstr>Nunito</vt:lpstr>
      <vt:lpstr>Ranchers</vt:lpstr>
      <vt:lpstr>Tahoma</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26</cp:revision>
  <dcterms:created xsi:type="dcterms:W3CDTF">2023-12-29T08:35:00Z</dcterms:created>
  <dcterms:modified xsi:type="dcterms:W3CDTF">2025-03-24T01:17:14Z</dcterms:modified>
  <cp:category>9Slide.vn</cp:category>
</cp:coreProperties>
</file>