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07" r:id="rId3"/>
    <p:sldMasterId id="2147483719" r:id="rId4"/>
  </p:sldMasterIdLst>
  <p:notesMasterIdLst>
    <p:notesMasterId r:id="rId29"/>
  </p:notesMasterIdLst>
  <p:sldIdLst>
    <p:sldId id="283" r:id="rId5"/>
    <p:sldId id="307" r:id="rId6"/>
    <p:sldId id="257" r:id="rId7"/>
    <p:sldId id="285" r:id="rId8"/>
    <p:sldId id="267" r:id="rId9"/>
    <p:sldId id="308" r:id="rId10"/>
    <p:sldId id="271" r:id="rId11"/>
    <p:sldId id="324" r:id="rId12"/>
    <p:sldId id="309" r:id="rId13"/>
    <p:sldId id="310" r:id="rId14"/>
    <p:sldId id="312" r:id="rId15"/>
    <p:sldId id="325" r:id="rId16"/>
    <p:sldId id="313" r:id="rId17"/>
    <p:sldId id="314" r:id="rId18"/>
    <p:sldId id="326" r:id="rId19"/>
    <p:sldId id="315" r:id="rId20"/>
    <p:sldId id="327" r:id="rId21"/>
    <p:sldId id="328" r:id="rId22"/>
    <p:sldId id="329" r:id="rId23"/>
    <p:sldId id="330" r:id="rId24"/>
    <p:sldId id="322" r:id="rId25"/>
    <p:sldId id="321" r:id="rId26"/>
    <p:sldId id="303"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182"/>
    <a:srgbClr val="FFD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B688F7-5648-4E22-B1B4-2906A952DE49}" type="datetimeFigureOut">
              <a:rPr lang="en-US" smtClean="0"/>
              <a:t>23/3/2025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FB4EA9-C9E4-4037-9437-695027E9C891}" type="slidenum">
              <a:rPr lang="en-US" smtClean="0"/>
              <a:t>‹#›</a:t>
            </a:fld>
            <a:endParaRPr lang="en-US"/>
          </a:p>
        </p:txBody>
      </p:sp>
    </p:spTree>
    <p:extLst>
      <p:ext uri="{BB962C8B-B14F-4D97-AF65-F5344CB8AC3E}">
        <p14:creationId xmlns:p14="http://schemas.microsoft.com/office/powerpoint/2010/main" val="2872242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effectLst/>
                <a:latin typeface="Times New Roman" panose="02020603050405020304" pitchFamily="18" charset="0"/>
                <a:ea typeface="Times New Roman" panose="02020603050405020304" pitchFamily="18" charset="0"/>
              </a:rPr>
              <a:t>Trong cuộc sống hay trong học tập của mỗi con người, ai cũng có những dự định, ước mơ, đó là mục tiêu để chúng ta có thêm động lực cố gắng và phấn đấu. Để đạt được những mục tiêu ấy chúng ta cần phải đặt ra các công việc mà bản thân phải tiến hành và các mốc thời gian để thực hiện các công việc đó. Đó chính là quá trình lập kế hoạch cá nhân. Vậy có những loại kế hoạch cá nhân nào? Ý nghĩa của việc lập kế hoạch cá nhân là gì? Chúng ta sẽ cùng tìm hiểu qua bài học ngày hôm nay.</a:t>
            </a:r>
            <a:endParaRPr lang="en-US" dirty="0"/>
          </a:p>
        </p:txBody>
      </p:sp>
      <p:sp>
        <p:nvSpPr>
          <p:cNvPr id="4" name="Slide Number Placeholder 3"/>
          <p:cNvSpPr>
            <a:spLocks noGrp="1"/>
          </p:cNvSpPr>
          <p:nvPr>
            <p:ph type="sldNum" sz="quarter" idx="5"/>
          </p:nvPr>
        </p:nvSpPr>
        <p:spPr/>
        <p:txBody>
          <a:bodyPr/>
          <a:lstStyle/>
          <a:p>
            <a:fld id="{13FB4EA9-C9E4-4037-9437-695027E9C891}" type="slidenum">
              <a:rPr lang="en-US" smtClean="0"/>
              <a:t>3</a:t>
            </a:fld>
            <a:endParaRPr lang="en-US"/>
          </a:p>
        </p:txBody>
      </p:sp>
    </p:spTree>
    <p:extLst>
      <p:ext uri="{BB962C8B-B14F-4D97-AF65-F5344CB8AC3E}">
        <p14:creationId xmlns:p14="http://schemas.microsoft.com/office/powerpoint/2010/main" val="1765621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2525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589888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499265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38365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98694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75788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87946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24479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695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482807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5108012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4587003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200814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62033208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87660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16619236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286808150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85887385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1088370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5011657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228A81-8003-4773-BB3C-327752147ED6}" type="datetimeFigureOut">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2025/3/23</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86C2600-C87E-4820-B714-A1CF509802AE}" type="slidenum">
              <a:rPr kumimoji="0" lang="zh-CN" altLang="en-US" sz="1800" b="0" i="0" u="none" strike="noStrike" kern="1200" cap="none" spc="0" normalizeH="0" baseline="0" noProof="0" smtClean="0">
                <a:ln>
                  <a:noFill/>
                </a:ln>
                <a:solidFill>
                  <a:prstClr val="black"/>
                </a:solidFill>
                <a:effectLst/>
                <a:uLnTx/>
                <a:uFillTx/>
                <a:latin typeface="思源黑体 CN Light"/>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Light"/>
              <a:cs typeface="+mn-cs"/>
            </a:endParaRPr>
          </a:p>
        </p:txBody>
      </p:sp>
    </p:spTree>
    <p:extLst>
      <p:ext uri="{BB962C8B-B14F-4D97-AF65-F5344CB8AC3E}">
        <p14:creationId xmlns:p14="http://schemas.microsoft.com/office/powerpoint/2010/main" val="39938460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68855717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076842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752524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21431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6395092"/>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795989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66229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381033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84835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92613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3075906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4875872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646838"/>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231820" y="206061"/>
            <a:ext cx="11745532" cy="649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5430416"/>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184919" y="-311962"/>
            <a:ext cx="12376919" cy="7169962"/>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801843828"/>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33994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7845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7238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5323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22421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93C3402-8B58-4F25-8C8E-37FF6E6CB19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23/3/2025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0E3588-2FF3-4E3D-8321-2F0858CC7DE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00105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image" Target="../media/image5.pn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850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7"/>
          <p:cNvGrpSpPr/>
          <p:nvPr userDrawn="1"/>
        </p:nvGrpSpPr>
        <p:grpSpPr>
          <a:xfrm>
            <a:off x="326600" y="459350"/>
            <a:ext cx="11459000" cy="5955964"/>
            <a:chOff x="885536" y="1424739"/>
            <a:chExt cx="10624293" cy="4978857"/>
          </a:xfrm>
        </p:grpSpPr>
        <p:sp>
          <p:nvSpPr>
            <p:cNvPr id="9" name="圆角矩形 8"/>
            <p:cNvSpPr/>
            <p:nvPr/>
          </p:nvSpPr>
          <p:spPr>
            <a:xfrm>
              <a:off x="885536" y="1424739"/>
              <a:ext cx="10624293" cy="4978857"/>
            </a:xfrm>
            <a:prstGeom prst="roundRect">
              <a:avLst>
                <a:gd name="adj" fmla="val 128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sp>
          <p:nvSpPr>
            <p:cNvPr id="10" name="圆角矩形 9"/>
            <p:cNvSpPr/>
            <p:nvPr/>
          </p:nvSpPr>
          <p:spPr>
            <a:xfrm>
              <a:off x="1011953" y="1569882"/>
              <a:ext cx="10352733" cy="4700289"/>
            </a:xfrm>
            <a:prstGeom prst="roundRect">
              <a:avLst>
                <a:gd name="adj" fmla="val 12877"/>
              </a:avLst>
            </a:prstGeom>
            <a:solidFill>
              <a:schemeClr val="bg1"/>
            </a:solid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Light"/>
                <a:cs typeface="+mn-cs"/>
              </a:endParaRPr>
            </a:p>
          </p:txBody>
        </p:sp>
      </p:grpSp>
    </p:spTree>
    <p:extLst>
      <p:ext uri="{BB962C8B-B14F-4D97-AF65-F5344CB8AC3E}">
        <p14:creationId xmlns:p14="http://schemas.microsoft.com/office/powerpoint/2010/main" val="360401720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思源黑体 CN Light" panose="020B0300000000000000" pitchFamily="34" charset="-122"/>
          <a:ea typeface="思源黑体 CN Light" panose="020B03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Light" panose="020B0300000000000000" pitchFamily="34" charset="-122"/>
          <a:ea typeface="思源黑体 CN Light" panose="020B03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Light" panose="020B0300000000000000" pitchFamily="34" charset="-122"/>
          <a:ea typeface="思源黑体 CN Light" panose="020B03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Light" panose="020B0300000000000000" pitchFamily="34" charset="-122"/>
          <a:ea typeface="思源黑体 CN Light" panose="020B03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Light" panose="020B0300000000000000" pitchFamily="34" charset="-122"/>
          <a:ea typeface="思源黑体 CN Light" panose="020B03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238927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2192000" cy="6858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1237954687"/>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1.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6.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2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4.png"/><Relationship Id="rId1" Type="http://schemas.openxmlformats.org/officeDocument/2006/relationships/slideLayout" Target="../slideLayouts/slideLayout38.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9352A4-F300-9AB7-9E61-D09F99C55F17}"/>
              </a:ext>
            </a:extLst>
          </p:cNvPr>
          <p:cNvPicPr>
            <a:picLocks noChangeAspect="1"/>
          </p:cNvPicPr>
          <p:nvPr/>
        </p:nvPicPr>
        <p:blipFill>
          <a:blip r:embed="rId2"/>
          <a:stretch>
            <a:fillRect/>
          </a:stretch>
        </p:blipFill>
        <p:spPr>
          <a:xfrm>
            <a:off x="508000" y="1828799"/>
            <a:ext cx="2692400" cy="4436233"/>
          </a:xfrm>
          <a:prstGeom prst="rect">
            <a:avLst/>
          </a:prstGeom>
        </p:spPr>
      </p:pic>
      <p:grpSp>
        <p:nvGrpSpPr>
          <p:cNvPr id="4" name="Group 3">
            <a:extLst>
              <a:ext uri="{FF2B5EF4-FFF2-40B4-BE49-F238E27FC236}">
                <a16:creationId xmlns:a16="http://schemas.microsoft.com/office/drawing/2014/main" id="{3C41B2E2-4203-674E-BE01-02E6444205BE}"/>
              </a:ext>
            </a:extLst>
          </p:cNvPr>
          <p:cNvGrpSpPr/>
          <p:nvPr/>
        </p:nvGrpSpPr>
        <p:grpSpPr>
          <a:xfrm>
            <a:off x="3606799" y="816429"/>
            <a:ext cx="7406642" cy="4463142"/>
            <a:chOff x="2178197" y="524848"/>
            <a:chExt cx="6917443" cy="2308324"/>
          </a:xfrm>
        </p:grpSpPr>
        <p:sp>
          <p:nvSpPr>
            <p:cNvPr id="5" name="Rectangle: Rounded Corners 4">
              <a:extLst>
                <a:ext uri="{FF2B5EF4-FFF2-40B4-BE49-F238E27FC236}">
                  <a16:creationId xmlns:a16="http://schemas.microsoft.com/office/drawing/2014/main" id="{98543B52-1789-F3A9-768A-A32AFB5BBB71}"/>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A6746878-D194-88AE-8E65-DE699EAA51F6}"/>
                </a:ext>
              </a:extLst>
            </p:cNvPr>
            <p:cNvSpPr txBox="1"/>
            <p:nvPr/>
          </p:nvSpPr>
          <p:spPr>
            <a:xfrm>
              <a:off x="2484871" y="609299"/>
              <a:ext cx="6420311" cy="2159027"/>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ngắn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a:p>
              <a:pPr marL="457200" marR="0" indent="-457200" algn="just">
                <a:lnSpc>
                  <a:spcPct val="120000"/>
                </a:lnSpc>
                <a:spcBef>
                  <a:spcPts val="0"/>
                </a:spcBef>
                <a:spcAft>
                  <a:spcPts val="0"/>
                </a:spcAft>
                <a:buFont typeface="Arial" panose="020B0604020202020204" pitchFamily="34" charset="0"/>
                <a:buChar char="•"/>
              </a:pP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hiện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trong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gọi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kế</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hoạch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dài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hạn</a:t>
              </a:r>
              <a:r>
                <a:rPr lang="en-US" sz="3200"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22182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080091" y="718481"/>
            <a:ext cx="5712654" cy="707886"/>
          </a:xfrm>
          <a:prstGeom prst="rect">
            <a:avLst/>
          </a:prstGeom>
          <a:noFill/>
        </p:spPr>
        <p:txBody>
          <a:bodyPr wrap="none" lIns="91440" tIns="45720" rIns="91440" bIns="45720">
            <a:spAutoFit/>
          </a:bodyPr>
          <a:lstStyle/>
          <a:p>
            <a:pPr lvl="0" algn="ctr">
              <a:defRPr/>
            </a:pP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Kể</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chuyện</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theo</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tranh</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D9B943A8-E770-2A29-4247-A891B2DE0D60}"/>
              </a:ext>
            </a:extLst>
          </p:cNvPr>
          <p:cNvPicPr>
            <a:picLocks noChangeAspect="1"/>
          </p:cNvPicPr>
          <p:nvPr/>
        </p:nvPicPr>
        <p:blipFill>
          <a:blip r:embed="rId3"/>
          <a:stretch>
            <a:fillRect/>
          </a:stretch>
        </p:blipFill>
        <p:spPr>
          <a:xfrm>
            <a:off x="1008278" y="1469570"/>
            <a:ext cx="4006633" cy="4623707"/>
          </a:xfrm>
          <a:prstGeom prst="rect">
            <a:avLst/>
          </a:prstGeom>
        </p:spPr>
      </p:pic>
      <p:grpSp>
        <p:nvGrpSpPr>
          <p:cNvPr id="5" name="Group 4">
            <a:extLst>
              <a:ext uri="{FF2B5EF4-FFF2-40B4-BE49-F238E27FC236}">
                <a16:creationId xmlns:a16="http://schemas.microsoft.com/office/drawing/2014/main" id="{AF7CDE50-C240-40F8-1DB3-78A29078E684}"/>
              </a:ext>
            </a:extLst>
          </p:cNvPr>
          <p:cNvGrpSpPr/>
          <p:nvPr/>
        </p:nvGrpSpPr>
        <p:grpSpPr>
          <a:xfrm>
            <a:off x="5148942" y="1970315"/>
            <a:ext cx="5984241" cy="1872342"/>
            <a:chOff x="2178197" y="524848"/>
            <a:chExt cx="6917443" cy="2308324"/>
          </a:xfrm>
        </p:grpSpPr>
        <p:sp>
          <p:nvSpPr>
            <p:cNvPr id="6" name="Rectangle: Rounded Corners 5">
              <a:extLst>
                <a:ext uri="{FF2B5EF4-FFF2-40B4-BE49-F238E27FC236}">
                  <a16:creationId xmlns:a16="http://schemas.microsoft.com/office/drawing/2014/main" id="{36F09B4C-3837-9ADA-FE75-050A5292C5E0}"/>
                </a:ext>
              </a:extLst>
            </p:cNvPr>
            <p:cNvSpPr/>
            <p:nvPr/>
          </p:nvSpPr>
          <p:spPr>
            <a:xfrm>
              <a:off x="2178197" y="524848"/>
              <a:ext cx="6917443" cy="2308324"/>
            </a:xfrm>
            <a:prstGeom prst="roundRect">
              <a:avLst/>
            </a:prstGeom>
            <a:solidFill>
              <a:schemeClr val="accent4">
                <a:lumMod val="20000"/>
                <a:lumOff val="80000"/>
              </a:schemeClr>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AFE80EC8-62A3-050B-8D2B-5245F3FA9720}"/>
                </a:ext>
              </a:extLst>
            </p:cNvPr>
            <p:cNvSpPr txBox="1"/>
            <p:nvPr/>
          </p:nvSpPr>
          <p:spPr>
            <a:xfrm>
              <a:off x="2484871" y="609298"/>
              <a:ext cx="6420311" cy="1935161"/>
            </a:xfrm>
            <a:prstGeom prst="rect">
              <a:avLst/>
            </a:prstGeom>
            <a:noFill/>
          </p:spPr>
          <p:txBody>
            <a:bodyPr wrap="square" rtlCol="0">
              <a:spAutoFit/>
            </a:bodyPr>
            <a:lstStyle/>
            <a:p>
              <a:pPr marR="0" algn="just">
                <a:spcBef>
                  <a:spcPts val="0"/>
                </a:spcBef>
                <a:spcAft>
                  <a:spcPts val="0"/>
                </a:spcAft>
              </a:pPr>
              <a:r>
                <a:rPr lang="en-US" sz="3200" b="1" i="0" dirty="0">
                  <a:solidFill>
                    <a:srgbClr val="000000"/>
                  </a:solidFill>
                  <a:effectLst/>
                  <a:latin typeface="Cambria" panose="02040503050406030204" pitchFamily="18" charset="0"/>
                  <a:ea typeface="Cambria" panose="02040503050406030204" pitchFamily="18" charset="0"/>
                </a:rPr>
                <a:t>a. Em </a:t>
              </a:r>
              <a:r>
                <a:rPr lang="en-US" sz="3200" b="1" i="0" dirty="0" err="1">
                  <a:solidFill>
                    <a:srgbClr val="000000"/>
                  </a:solidFill>
                  <a:effectLst/>
                  <a:latin typeface="Cambria" panose="02040503050406030204" pitchFamily="18" charset="0"/>
                  <a:ea typeface="Cambria" panose="02040503050406030204" pitchFamily="18" charset="0"/>
                </a:rPr>
                <a:t>hãy</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cho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biết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sự</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khác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nhau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giữa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Phú</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Thảo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trong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việc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nhân</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9458E39-4DBA-8E8E-124A-B9CD9AF5D428}"/>
              </a:ext>
            </a:extLst>
          </p:cNvPr>
          <p:cNvGrpSpPr/>
          <p:nvPr/>
        </p:nvGrpSpPr>
        <p:grpSpPr>
          <a:xfrm>
            <a:off x="5159827" y="4256314"/>
            <a:ext cx="5984241" cy="1197429"/>
            <a:chOff x="2178197" y="524848"/>
            <a:chExt cx="6917443" cy="2308324"/>
          </a:xfrm>
        </p:grpSpPr>
        <p:sp>
          <p:nvSpPr>
            <p:cNvPr id="9" name="Rectangle: Rounded Corners 8">
              <a:extLst>
                <a:ext uri="{FF2B5EF4-FFF2-40B4-BE49-F238E27FC236}">
                  <a16:creationId xmlns:a16="http://schemas.microsoft.com/office/drawing/2014/main" id="{F5050788-9132-DCA4-2D6D-1226BDBC9529}"/>
                </a:ext>
              </a:extLst>
            </p:cNvPr>
            <p:cNvSpPr/>
            <p:nvPr/>
          </p:nvSpPr>
          <p:spPr>
            <a:xfrm>
              <a:off x="2178197" y="524848"/>
              <a:ext cx="6917443" cy="2308324"/>
            </a:xfrm>
            <a:prstGeom prst="roundRect">
              <a:avLst/>
            </a:prstGeom>
            <a:solidFill>
              <a:schemeClr val="accent4">
                <a:lumMod val="20000"/>
                <a:lumOff val="80000"/>
              </a:schemeClr>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1A626E7-5068-D323-FFE7-D1DC671433E0}"/>
                </a:ext>
              </a:extLst>
            </p:cNvPr>
            <p:cNvSpPr txBox="1"/>
            <p:nvPr/>
          </p:nvSpPr>
          <p:spPr>
            <a:xfrm>
              <a:off x="2484871" y="609298"/>
              <a:ext cx="6420311" cy="1328052"/>
            </a:xfrm>
            <a:prstGeom prst="rect">
              <a:avLst/>
            </a:prstGeom>
            <a:noFill/>
          </p:spPr>
          <p:txBody>
            <a:bodyPr wrap="square" rtlCol="0">
              <a:spAutoFit/>
            </a:bodyPr>
            <a:lstStyle/>
            <a:p>
              <a:pPr marR="0" algn="just">
                <a:spcBef>
                  <a:spcPts val="0"/>
                </a:spcBef>
                <a:spcAft>
                  <a:spcPts val="0"/>
                </a:spcAft>
              </a:pPr>
              <a:r>
                <a:rPr lang="en-US" sz="3200" b="1" i="0" dirty="0">
                  <a:solidFill>
                    <a:srgbClr val="000000"/>
                  </a:solidFill>
                  <a:effectLst/>
                  <a:latin typeface="Cambria" panose="02040503050406030204" pitchFamily="18" charset="0"/>
                  <a:ea typeface="Cambria" panose="02040503050406030204" pitchFamily="18" charset="0"/>
                </a:rPr>
                <a:t>b. Theo </a:t>
              </a:r>
              <a:r>
                <a:rPr lang="en-US" sz="3200" b="1" i="0" dirty="0" err="1">
                  <a:solidFill>
                    <a:srgbClr val="000000"/>
                  </a:solidFill>
                  <a:effectLst/>
                  <a:latin typeface="Cambria" panose="02040503050406030204" pitchFamily="18" charset="0"/>
                  <a:ea typeface="Cambria" panose="02040503050406030204" pitchFamily="18" charset="0"/>
                </a:rPr>
                <a:t>em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vì</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sao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phải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lập</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hoạch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nhân</a:t>
              </a:r>
              <a:r>
                <a:rPr lang="en-US" sz="3200" b="1" i="0" dirty="0">
                  <a:solidFill>
                    <a:srgbClr val="000000"/>
                  </a:solidFill>
                  <a:effectLst/>
                  <a:latin typeface="Cambria" panose="02040503050406030204" pitchFamily="18" charset="0"/>
                  <a:ea typeface="Cambria" panose="02040503050406030204" pitchFamily="18" charset="0"/>
                </a:rPr>
                <a:t>?</a:t>
              </a:r>
              <a:endParaRPr lang="en-US" sz="32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58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3667969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1931077" y="272143"/>
            <a:ext cx="7876952" cy="1219200"/>
          </a:xfrm>
          <a:prstGeom prst="wedgeRoundRectCallout">
            <a:avLst>
              <a:gd name="adj1" fmla="val -36975"/>
              <a:gd name="adj2" fmla="val 8326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Em hãy cho biết sự khác nhau giữa Phú và Thảo trong việc lập kế hoạch cá nhân.</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2079171"/>
            <a:ext cx="8402381" cy="3973286"/>
          </a:xfrm>
          <a:prstGeom prst="roundRect">
            <a:avLst>
              <a:gd name="adj" fmla="val 41895"/>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200" dirty="0">
                <a:solidFill>
                  <a:prstClr val="white"/>
                </a:solidFill>
                <a:latin typeface="Cambria" panose="02040503050406030204" pitchFamily="18" charset="0"/>
                <a:ea typeface="Cambria" panose="02040503050406030204" pitchFamily="18" charset="0"/>
              </a:rPr>
              <a:t>+ Phú là bạn không biết lập kế hoạch cá nhân ỷ lại vào trí nhớ, nên việc học tập và vui chơi đều tùy hứng, hay quên trước quên sau.</a:t>
            </a:r>
          </a:p>
          <a:p>
            <a:pPr lvl="0" algn="just">
              <a:defRPr/>
            </a:pPr>
            <a:r>
              <a:rPr lang="vi-VN" sz="3200" dirty="0">
                <a:solidFill>
                  <a:prstClr val="white"/>
                </a:solidFill>
                <a:latin typeface="Cambria" panose="02040503050406030204" pitchFamily="18" charset="0"/>
                <a:ea typeface="Cambria" panose="02040503050406030204" pitchFamily="18" charset="0"/>
              </a:rPr>
              <a:t>+ Thảo là bạn cẩn thận trong việc lập kế hoạch cá nhân và luôn tuân thủ, hoàn thành các công việc theo đúng kế hoạch</a:t>
            </a:r>
          </a:p>
        </p:txBody>
      </p:sp>
    </p:spTree>
    <p:extLst>
      <p:ext uri="{BB962C8B-B14F-4D97-AF65-F5344CB8AC3E}">
        <p14:creationId xmlns:p14="http://schemas.microsoft.com/office/powerpoint/2010/main" val="370008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400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vì sao phải lập kế hoạch cá nhân?</a:t>
            </a:r>
            <a:endParaRPr lang="en-US" sz="40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a:solidFill>
                  <a:prstClr val="white"/>
                </a:solidFill>
                <a:latin typeface="Cambria" panose="02040503050406030204" pitchFamily="18" charset="0"/>
                <a:ea typeface="Cambria" panose="02040503050406030204" pitchFamily="18" charset="0"/>
              </a:rPr>
              <a:t>Lập kế hoạch cá nhân giúp chúng ta xác định được mục tiêu, luôn chủ động sắp xếp và hoàn thành công việc, tránh việc hay quên dẫn đến những sai xót không đáng có....</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1078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1666119" y="718481"/>
            <a:ext cx="8540608"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Đọc</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trường</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hợp</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trả</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lời</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hỏi</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F4276-5077-CF6F-CA86-75623ACC1400}"/>
              </a:ext>
            </a:extLst>
          </p:cNvPr>
          <p:cNvPicPr>
            <a:picLocks noChangeAspect="1"/>
          </p:cNvPicPr>
          <p:nvPr/>
        </p:nvPicPr>
        <p:blipFill>
          <a:blip r:embed="rId3"/>
          <a:stretch>
            <a:fillRect/>
          </a:stretch>
        </p:blipFill>
        <p:spPr>
          <a:xfrm>
            <a:off x="2365601" y="1515835"/>
            <a:ext cx="7050542" cy="4602027"/>
          </a:xfrm>
          <a:prstGeom prst="rect">
            <a:avLst/>
          </a:prstGeom>
        </p:spPr>
      </p:pic>
    </p:spTree>
    <p:extLst>
      <p:ext uri="{BB962C8B-B14F-4D97-AF65-F5344CB8AC3E}">
        <p14:creationId xmlns:p14="http://schemas.microsoft.com/office/powerpoint/2010/main" val="30333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 Bác thực hiện công việc theo kế hoạch thì kết quả như thế nào?</a:t>
            </a:r>
            <a:endParaRPr kumimoji="0" lang="en-US" sz="40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276;p7">
            <a:extLst>
              <a:ext uri="{FF2B5EF4-FFF2-40B4-BE49-F238E27FC236}">
                <a16:creationId xmlns:a16="http://schemas.microsoft.com/office/drawing/2014/main" id="{1DAF7444-B0F8-CEF7-5679-3252C8C9A1A8}"/>
              </a:ext>
            </a:extLst>
          </p:cNvPr>
          <p:cNvSpPr/>
          <p:nvPr/>
        </p:nvSpPr>
        <p:spPr>
          <a:xfrm>
            <a:off x="3288877" y="3396343"/>
            <a:ext cx="8260867" cy="1926772"/>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4000">
                <a:solidFill>
                  <a:prstClr val="white"/>
                </a:solidFill>
                <a:latin typeface="Cambria" panose="02040503050406030204" pitchFamily="18" charset="0"/>
                <a:ea typeface="Cambria" panose="02040503050406030204" pitchFamily="18" charset="0"/>
              </a:rPr>
              <a:t>Những việc mà Bác đề ra trong kế hoạch đều được giải quyết hết.</a:t>
            </a:r>
            <a:endParaRPr kumimoji="0"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12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3657600" y="881743"/>
            <a:ext cx="7206343"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Tuấn đã lập kế hoạch cá nhân như thế nào?</a:t>
            </a:r>
          </a:p>
        </p:txBody>
      </p:sp>
      <p:sp>
        <p:nvSpPr>
          <p:cNvPr id="5" name="Speech Bubble: Rectangle with Corners Rounded 5">
            <a:extLst>
              <a:ext uri="{FF2B5EF4-FFF2-40B4-BE49-F238E27FC236}">
                <a16:creationId xmlns:a16="http://schemas.microsoft.com/office/drawing/2014/main" id="{444FD979-1FE4-CA79-F164-E44E9B4D5C45}"/>
              </a:ext>
            </a:extLst>
          </p:cNvPr>
          <p:cNvSpPr/>
          <p:nvPr/>
        </p:nvSpPr>
        <p:spPr>
          <a:xfrm>
            <a:off x="4506686" y="3102429"/>
            <a:ext cx="7064828"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cần lưu ý điều gì khi lập kế hoạch cá nhân?</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descr="A group of kids sitting at a table&#10;&#10;Description automatically generated">
            <a:extLst>
              <a:ext uri="{FF2B5EF4-FFF2-40B4-BE49-F238E27FC236}">
                <a16:creationId xmlns:a16="http://schemas.microsoft.com/office/drawing/2014/main" id="{74690F8F-B56D-C6FB-FE59-B8F898ADF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74" y="3642966"/>
            <a:ext cx="4711340" cy="3215034"/>
          </a:xfrm>
          <a:prstGeom prst="rect">
            <a:avLst/>
          </a:prstGeom>
        </p:spPr>
      </p:pic>
    </p:spTree>
    <p:extLst>
      <p:ext uri="{BB962C8B-B14F-4D97-AF65-F5344CB8AC3E}">
        <p14:creationId xmlns:p14="http://schemas.microsoft.com/office/powerpoint/2010/main" val="370071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1188002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Tuấn đã lập kế hoạch cá nhân như thế nào?</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vi-VN" sz="3600" dirty="0">
                <a:solidFill>
                  <a:prstClr val="white"/>
                </a:solidFill>
                <a:latin typeface="Cambria" panose="02040503050406030204" pitchFamily="18" charset="0"/>
                <a:ea typeface="Cambria" panose="02040503050406030204" pitchFamily="18" charset="0"/>
              </a:rPr>
              <a:t>Tuấn lập cá nhân bằng cách đặt ra mục tiêu, phân loại công việc, lập thời gian biểu, các bước thực hiện, thực hiện và kiểm tra tiến độ</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6034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0DC65D-DB25-C091-15D9-90B5FC788B3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 name="Speech Bubble: Rectangle with Corners Rounded 5">
            <a:extLst>
              <a:ext uri="{FF2B5EF4-FFF2-40B4-BE49-F238E27FC236}">
                <a16:creationId xmlns:a16="http://schemas.microsoft.com/office/drawing/2014/main" id="{2965C60C-1B4A-490A-614C-77E3A2B4AF6D}"/>
              </a:ext>
            </a:extLst>
          </p:cNvPr>
          <p:cNvSpPr/>
          <p:nvPr/>
        </p:nvSpPr>
        <p:spPr>
          <a:xfrm>
            <a:off x="3716334" y="1329356"/>
            <a:ext cx="6957548" cy="2715528"/>
          </a:xfrm>
          <a:prstGeom prst="wedgeRoundRectCallout">
            <a:avLst>
              <a:gd name="adj1" fmla="val -61712"/>
              <a:gd name="adj2" fmla="val 35406"/>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5400">
                <a:solidFill>
                  <a:srgbClr val="F7A9BD">
                    <a:lumMod val="10000"/>
                  </a:srgbClr>
                </a:solidFill>
                <a:latin typeface="Calibri" panose="020F0502020204030204" pitchFamily="34" charset="0"/>
                <a:cs typeface="Calibri" panose="020F0502020204030204" pitchFamily="34" charset="0"/>
              </a:rPr>
              <a:t>Các bạn nhỏ trong bài hát ước muốn được làm những gì?</a:t>
            </a:r>
            <a:endPar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2791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990600"/>
            <a:ext cx="7876952" cy="1426028"/>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0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Theo em, cần lưu ý điều gì khi lập kế hoạch cá nhân?</a:t>
            </a:r>
          </a:p>
        </p:txBody>
      </p:sp>
      <p:sp>
        <p:nvSpPr>
          <p:cNvPr id="6" name="Google Shape;276;p7">
            <a:extLst>
              <a:ext uri="{FF2B5EF4-FFF2-40B4-BE49-F238E27FC236}">
                <a16:creationId xmlns:a16="http://schemas.microsoft.com/office/drawing/2014/main" id="{1DAF7444-B0F8-CEF7-5679-3252C8C9A1A8}"/>
              </a:ext>
            </a:extLst>
          </p:cNvPr>
          <p:cNvSpPr/>
          <p:nvPr/>
        </p:nvSpPr>
        <p:spPr>
          <a:xfrm>
            <a:off x="3299762" y="3069771"/>
            <a:ext cx="8075809" cy="3058886"/>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3600" dirty="0">
                <a:solidFill>
                  <a:prstClr val="white"/>
                </a:solidFill>
                <a:latin typeface="Cambria" panose="02040503050406030204" pitchFamily="18" charset="0"/>
                <a:ea typeface="Cambria" panose="02040503050406030204" pitchFamily="18" charset="0"/>
              </a:rPr>
              <a:t>K</a:t>
            </a:r>
            <a:r>
              <a:rPr lang="vi-VN" sz="3600" dirty="0">
                <a:solidFill>
                  <a:prstClr val="white"/>
                </a:solidFill>
                <a:latin typeface="Cambria" panose="02040503050406030204" pitchFamily="18" charset="0"/>
                <a:ea typeface="Cambria" panose="02040503050406030204" pitchFamily="18" charset="0"/>
              </a:rPr>
              <a:t>hi lập kế hoạch cần phải đề ra rõ ràng các mục, phải có mục tiêu và phân chia thời gian thực hiện các công việc một cách hợp lí</a:t>
            </a:r>
            <a:r>
              <a:rPr lang="en-US" sz="3600" dirty="0">
                <a:solidFill>
                  <a:prstClr val="white"/>
                </a:solidFill>
                <a:latin typeface="Cambria" panose="02040503050406030204" pitchFamily="18" charset="0"/>
                <a:ea typeface="Cambria" panose="02040503050406030204" pitchFamily="18" charset="0"/>
              </a:rPr>
              <a:t>.</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6966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B3EB4980-D98B-D582-7E92-5913E89F21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43743" y="2452007"/>
            <a:ext cx="6161313" cy="2045749"/>
          </a:xfrm>
          <a:prstGeom prst="rect">
            <a:avLst/>
          </a:prstGeom>
        </p:spPr>
      </p:pic>
    </p:spTree>
    <p:extLst>
      <p:ext uri="{BB962C8B-B14F-4D97-AF65-F5344CB8AC3E}">
        <p14:creationId xmlns:p14="http://schemas.microsoft.com/office/powerpoint/2010/main" val="603165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2" descr="15">
            <a:extLst>
              <a:ext uri="{FF2B5EF4-FFF2-40B4-BE49-F238E27FC236}">
                <a16:creationId xmlns:a16="http://schemas.microsoft.com/office/drawing/2014/main" id="{C294EF54-6912-18B8-977F-62BE5A2DB227}"/>
              </a:ext>
            </a:extLst>
          </p:cNvPr>
          <p:cNvPicPr>
            <a:picLocks noChangeAspect="1"/>
          </p:cNvPicPr>
          <p:nvPr/>
        </p:nvPicPr>
        <p:blipFill>
          <a:blip r:embed="rId2"/>
          <a:stretch>
            <a:fillRect/>
          </a:stretch>
        </p:blipFill>
        <p:spPr>
          <a:xfrm>
            <a:off x="-635" y="-635"/>
            <a:ext cx="12192635" cy="6858635"/>
          </a:xfrm>
          <a:prstGeom prst="rect">
            <a:avLst/>
          </a:prstGeom>
        </p:spPr>
      </p:pic>
      <p:pic>
        <p:nvPicPr>
          <p:cNvPr id="7" name="图片 5" descr="16">
            <a:extLst>
              <a:ext uri="{FF2B5EF4-FFF2-40B4-BE49-F238E27FC236}">
                <a16:creationId xmlns:a16="http://schemas.microsoft.com/office/drawing/2014/main" id="{852E891E-2A07-5FAF-0049-4250DB8CB572}"/>
              </a:ext>
            </a:extLst>
          </p:cNvPr>
          <p:cNvPicPr>
            <a:picLocks noChangeAspect="1"/>
          </p:cNvPicPr>
          <p:nvPr/>
        </p:nvPicPr>
        <p:blipFill>
          <a:blip r:embed="rId3"/>
          <a:srcRect l="16118" r="3626"/>
          <a:stretch>
            <a:fillRect/>
          </a:stretch>
        </p:blipFill>
        <p:spPr>
          <a:xfrm>
            <a:off x="7118" y="-304640"/>
            <a:ext cx="9713972" cy="6290310"/>
          </a:xfrm>
          <a:prstGeom prst="rect">
            <a:avLst/>
          </a:prstGeom>
        </p:spPr>
      </p:pic>
      <p:pic>
        <p:nvPicPr>
          <p:cNvPr id="8" name="图片 7" descr="22">
            <a:extLst>
              <a:ext uri="{FF2B5EF4-FFF2-40B4-BE49-F238E27FC236}">
                <a16:creationId xmlns:a16="http://schemas.microsoft.com/office/drawing/2014/main" id="{36EDB185-9AA2-DDA9-42F7-4FE8EE69F53D}"/>
              </a:ext>
            </a:extLst>
          </p:cNvPr>
          <p:cNvPicPr>
            <a:picLocks noChangeAspect="1"/>
          </p:cNvPicPr>
          <p:nvPr/>
        </p:nvPicPr>
        <p:blipFill>
          <a:blip r:embed="rId4"/>
          <a:srcRect l="8550" r="42036"/>
          <a:stretch>
            <a:fillRect/>
          </a:stretch>
        </p:blipFill>
        <p:spPr>
          <a:xfrm flipH="1">
            <a:off x="6361961" y="1750869"/>
            <a:ext cx="6147937" cy="5832390"/>
          </a:xfrm>
          <a:prstGeom prst="rect">
            <a:avLst/>
          </a:prstGeom>
        </p:spPr>
      </p:pic>
      <p:pic>
        <p:nvPicPr>
          <p:cNvPr id="13" name="Picture 12">
            <a:extLst>
              <a:ext uri="{FF2B5EF4-FFF2-40B4-BE49-F238E27FC236}">
                <a16:creationId xmlns:a16="http://schemas.microsoft.com/office/drawing/2014/main" id="{C4CB2EBA-22A2-CB1D-E2D2-BA3258BF071F}"/>
              </a:ext>
            </a:extLst>
          </p:cNvPr>
          <p:cNvPicPr>
            <a:picLocks noChangeAspect="1"/>
          </p:cNvPicPr>
          <p:nvPr/>
        </p:nvPicPr>
        <p:blipFill>
          <a:blip r:embed="rId5"/>
          <a:stretch>
            <a:fillRect/>
          </a:stretch>
        </p:blipFill>
        <p:spPr>
          <a:xfrm rot="21187786">
            <a:off x="1769751" y="1600501"/>
            <a:ext cx="6127011" cy="3090940"/>
          </a:xfrm>
          <a:prstGeom prst="rect">
            <a:avLst/>
          </a:prstGeom>
        </p:spPr>
      </p:pic>
    </p:spTree>
    <p:extLst>
      <p:ext uri="{BB962C8B-B14F-4D97-AF65-F5344CB8AC3E}">
        <p14:creationId xmlns:p14="http://schemas.microsoft.com/office/powerpoint/2010/main" val="229431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FFA9B06-4446-403F-7047-AE1818D0503E}"/>
              </a:ext>
            </a:extLst>
          </p:cNvPr>
          <p:cNvGrpSpPr/>
          <p:nvPr/>
        </p:nvGrpSpPr>
        <p:grpSpPr>
          <a:xfrm>
            <a:off x="326571" y="816429"/>
            <a:ext cx="11412275" cy="1752600"/>
            <a:chOff x="304800" y="152400"/>
            <a:chExt cx="11412275" cy="1752600"/>
          </a:xfrm>
        </p:grpSpPr>
        <p:pic>
          <p:nvPicPr>
            <p:cNvPr id="19" name="Picture 18">
              <a:extLst>
                <a:ext uri="{FF2B5EF4-FFF2-40B4-BE49-F238E27FC236}">
                  <a16:creationId xmlns:a16="http://schemas.microsoft.com/office/drawing/2014/main" id="{0D16EA65-0FFB-8D36-33DF-8840BACCB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2400"/>
              <a:ext cx="11412275" cy="1752600"/>
            </a:xfrm>
            <a:prstGeom prst="rect">
              <a:avLst/>
            </a:prstGeom>
          </p:spPr>
        </p:pic>
        <p:pic>
          <p:nvPicPr>
            <p:cNvPr id="20" name="Picture 19">
              <a:hlinkClick r:id="" action="ppaction://hlinkshowjump?jump=nextslide"/>
              <a:extLst>
                <a:ext uri="{FF2B5EF4-FFF2-40B4-BE49-F238E27FC236}">
                  <a16:creationId xmlns:a16="http://schemas.microsoft.com/office/drawing/2014/main" id="{FB727358-BFD5-787D-1A78-9D3B1801F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673" y="442437"/>
              <a:ext cx="811936" cy="840180"/>
            </a:xfrm>
            <a:prstGeom prst="rect">
              <a:avLst/>
            </a:prstGeom>
          </p:spPr>
        </p:pic>
        <p:sp>
          <p:nvSpPr>
            <p:cNvPr id="21" name="TextBox 20">
              <a:extLst>
                <a:ext uri="{FF2B5EF4-FFF2-40B4-BE49-F238E27FC236}">
                  <a16:creationId xmlns:a16="http://schemas.microsoft.com/office/drawing/2014/main" id="{6E980BFD-40B0-F9CE-E991-7AB5856DD0A6}"/>
                </a:ext>
              </a:extLst>
            </p:cNvPr>
            <p:cNvSpPr txBox="1"/>
            <p:nvPr/>
          </p:nvSpPr>
          <p:spPr>
            <a:xfrm>
              <a:off x="1492481" y="317459"/>
              <a:ext cx="9001347" cy="677108"/>
            </a:xfrm>
            <a:prstGeom prst="rect">
              <a:avLst/>
            </a:prstGeom>
            <a:noFill/>
          </p:spPr>
          <p:txBody>
            <a:bodyPr wrap="square" lIns="0" tIns="0" rIns="0" bIns="0" rtlCol="0">
              <a:spAutoFit/>
            </a:bodyPr>
            <a:lstStyle/>
            <a:p>
              <a:pPr algn="ctr"/>
              <a:r>
                <a:rPr lang="vi-VN" sz="4400" b="1" dirty="0">
                  <a:solidFill>
                    <a:srgbClr val="A80E0E"/>
                  </a:solidFill>
                  <a:latin typeface="Cambria" panose="02040503050406030204" pitchFamily="18" charset="0"/>
                  <a:ea typeface="Cambria" panose="02040503050406030204" pitchFamily="18" charset="0"/>
                  <a:cs typeface="#9Slide07 Itim" panose="00000500000000000000" pitchFamily="2" charset="-34"/>
                </a:rPr>
                <a:t>Kế hoạch cá nhân là gì? </a:t>
              </a:r>
              <a:endParaRPr lang="en-US" sz="4400" b="1" dirty="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grpSp>
      <p:grpSp>
        <p:nvGrpSpPr>
          <p:cNvPr id="30" name="1">
            <a:extLst>
              <a:ext uri="{FF2B5EF4-FFF2-40B4-BE49-F238E27FC236}">
                <a16:creationId xmlns:a16="http://schemas.microsoft.com/office/drawing/2014/main" id="{925C8157-E4FA-D952-EB2E-8BF9AED8F7BA}"/>
              </a:ext>
            </a:extLst>
          </p:cNvPr>
          <p:cNvGrpSpPr/>
          <p:nvPr/>
        </p:nvGrpSpPr>
        <p:grpSpPr>
          <a:xfrm>
            <a:off x="634187" y="3055075"/>
            <a:ext cx="5298527" cy="1226839"/>
            <a:chOff x="492673" y="2097132"/>
            <a:chExt cx="5298527" cy="1226839"/>
          </a:xfrm>
        </p:grpSpPr>
        <p:pic>
          <p:nvPicPr>
            <p:cNvPr id="31" name="Picture 30">
              <a:extLst>
                <a:ext uri="{FF2B5EF4-FFF2-40B4-BE49-F238E27FC236}">
                  <a16:creationId xmlns:a16="http://schemas.microsoft.com/office/drawing/2014/main" id="{B9F671E5-FBC7-F20E-AF91-A8ACA8D8D6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2097132"/>
              <a:ext cx="5257800" cy="1226839"/>
            </a:xfrm>
            <a:prstGeom prst="rect">
              <a:avLst/>
            </a:prstGeom>
          </p:spPr>
        </p:pic>
        <p:sp>
          <p:nvSpPr>
            <p:cNvPr id="32" name="TextBox 31">
              <a:extLst>
                <a:ext uri="{FF2B5EF4-FFF2-40B4-BE49-F238E27FC236}">
                  <a16:creationId xmlns:a16="http://schemas.microsoft.com/office/drawing/2014/main" id="{E9EB5069-E3F4-3AEB-DF5F-C725BAE07A02}"/>
                </a:ext>
              </a:extLst>
            </p:cNvPr>
            <p:cNvSpPr txBox="1"/>
            <p:nvPr/>
          </p:nvSpPr>
          <p:spPr>
            <a:xfrm>
              <a:off x="1470709" y="2210331"/>
              <a:ext cx="4320491"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nội</a:t>
              </a:r>
              <a:r>
                <a:rPr lang="en-US" sz="2400" b="0" i="0" dirty="0">
                  <a:solidFill>
                    <a:srgbClr val="000000"/>
                  </a:solidFill>
                  <a:effectLst/>
                  <a:latin typeface="Cambria" panose="02040503050406030204" pitchFamily="18" charset="0"/>
                  <a:ea typeface="Cambria" panose="02040503050406030204" pitchFamily="18" charset="0"/>
                </a:rPr>
                <a:t> dung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3" name="2">
            <a:extLst>
              <a:ext uri="{FF2B5EF4-FFF2-40B4-BE49-F238E27FC236}">
                <a16:creationId xmlns:a16="http://schemas.microsoft.com/office/drawing/2014/main" id="{1EF59273-5EBC-0D71-8890-BDA30F5418CB}"/>
              </a:ext>
            </a:extLst>
          </p:cNvPr>
          <p:cNvGrpSpPr/>
          <p:nvPr/>
        </p:nvGrpSpPr>
        <p:grpSpPr>
          <a:xfrm>
            <a:off x="634187" y="4439658"/>
            <a:ext cx="5257800" cy="1226839"/>
            <a:chOff x="492673" y="3481715"/>
            <a:chExt cx="5257800" cy="1226839"/>
          </a:xfrm>
        </p:grpSpPr>
        <p:pic>
          <p:nvPicPr>
            <p:cNvPr id="34" name="Picture 33">
              <a:extLst>
                <a:ext uri="{FF2B5EF4-FFF2-40B4-BE49-F238E27FC236}">
                  <a16:creationId xmlns:a16="http://schemas.microsoft.com/office/drawing/2014/main" id="{C22277A7-2FDA-98E6-92D8-CAFDEF0C30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673" y="3481715"/>
              <a:ext cx="5257800" cy="1226839"/>
            </a:xfrm>
            <a:prstGeom prst="rect">
              <a:avLst/>
            </a:prstGeom>
          </p:spPr>
        </p:pic>
        <p:sp>
          <p:nvSpPr>
            <p:cNvPr id="35" name="TextBox 34">
              <a:extLst>
                <a:ext uri="{FF2B5EF4-FFF2-40B4-BE49-F238E27FC236}">
                  <a16:creationId xmlns:a16="http://schemas.microsoft.com/office/drawing/2014/main" id="{E39DB8D8-0CB8-E13B-7046-8FB94377C703}"/>
                </a:ext>
              </a:extLst>
            </p:cNvPr>
            <p:cNvSpPr txBox="1"/>
            <p:nvPr/>
          </p:nvSpPr>
          <p:spPr>
            <a:xfrm>
              <a:off x="1538864" y="3486798"/>
              <a:ext cx="4143478" cy="1107996"/>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Dự</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kiến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cách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thức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động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6" name="3">
            <a:extLst>
              <a:ext uri="{FF2B5EF4-FFF2-40B4-BE49-F238E27FC236}">
                <a16:creationId xmlns:a16="http://schemas.microsoft.com/office/drawing/2014/main" id="{633E298E-550F-E469-69F7-110FB432DB1F}"/>
              </a:ext>
            </a:extLst>
          </p:cNvPr>
          <p:cNvGrpSpPr/>
          <p:nvPr/>
        </p:nvGrpSpPr>
        <p:grpSpPr>
          <a:xfrm>
            <a:off x="6412916" y="3083325"/>
            <a:ext cx="5257800" cy="1226839"/>
            <a:chOff x="6271402" y="2125382"/>
            <a:chExt cx="5257800" cy="1226839"/>
          </a:xfrm>
        </p:grpSpPr>
        <p:pic>
          <p:nvPicPr>
            <p:cNvPr id="37" name="Picture 36">
              <a:extLst>
                <a:ext uri="{FF2B5EF4-FFF2-40B4-BE49-F238E27FC236}">
                  <a16:creationId xmlns:a16="http://schemas.microsoft.com/office/drawing/2014/main" id="{286CEBFB-8AF4-7AA1-72E4-E7AE9C33E7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2125382"/>
              <a:ext cx="5257800" cy="1226839"/>
            </a:xfrm>
            <a:prstGeom prst="rect">
              <a:avLst/>
            </a:prstGeom>
          </p:spPr>
        </p:pic>
        <p:sp>
          <p:nvSpPr>
            <p:cNvPr id="38" name="TextBox 37">
              <a:extLst>
                <a:ext uri="{FF2B5EF4-FFF2-40B4-BE49-F238E27FC236}">
                  <a16:creationId xmlns:a16="http://schemas.microsoft.com/office/drawing/2014/main" id="{57CC5B15-7D05-552F-3DE9-D18252A8CD6E}"/>
                </a:ext>
              </a:extLst>
            </p:cNvPr>
            <p:cNvSpPr txBox="1"/>
            <p:nvPr/>
          </p:nvSpPr>
          <p:spPr>
            <a:xfrm>
              <a:off x="7417004" y="2358311"/>
              <a:ext cx="4067426" cy="738664"/>
            </a:xfrm>
            <a:prstGeom prst="rect">
              <a:avLst/>
            </a:prstGeom>
            <a:noFill/>
          </p:spPr>
          <p:txBody>
            <a:bodyPr wrap="square" lIns="0" tIns="0" rIns="0" bIns="0" rtlCol="0">
              <a:spAutoFit/>
            </a:bodyPr>
            <a:lstStyle/>
            <a:p>
              <a:pPr algn="l"/>
              <a:r>
                <a:rPr lang="en-US" sz="2400" b="0" i="0" dirty="0" err="1">
                  <a:solidFill>
                    <a:srgbClr val="000000"/>
                  </a:solidFill>
                  <a:effectLst/>
                  <a:latin typeface="Cambria" panose="02040503050406030204" pitchFamily="18" charset="0"/>
                  <a:ea typeface="Cambria" panose="02040503050406030204" pitchFamily="18" charset="0"/>
                </a:rPr>
                <a:t>Phân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bổ</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thời</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gian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để</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hoàn</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thành</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một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công</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việc</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nhất</a:t>
              </a:r>
              <a:r>
                <a:rPr lang="en-US" sz="2400" b="0" i="0" dirty="0">
                  <a:solidFill>
                    <a:srgbClr val="000000"/>
                  </a:solidFill>
                  <a:effectLst/>
                  <a:latin typeface="Cambria" panose="02040503050406030204" pitchFamily="18" charset="0"/>
                  <a:ea typeface="Cambria" panose="02040503050406030204" pitchFamily="18" charset="0"/>
                </a:rPr>
                <a:t> </a:t>
              </a:r>
              <a:r>
                <a:rPr lang="en-US" sz="2400" b="0" i="0" dirty="0" err="1">
                  <a:solidFill>
                    <a:srgbClr val="000000"/>
                  </a:solidFill>
                  <a:effectLst/>
                  <a:latin typeface="Cambria" panose="02040503050406030204" pitchFamily="18" charset="0"/>
                  <a:ea typeface="Cambria" panose="02040503050406030204" pitchFamily="18" charset="0"/>
                </a:rPr>
                <a:t>định</a:t>
              </a:r>
              <a:r>
                <a:rPr lang="en-US" sz="2400" b="0" i="0" dirty="0">
                  <a:solidFill>
                    <a:srgbClr val="000000"/>
                  </a:solidFill>
                  <a:effectLst/>
                  <a:latin typeface="Cambria" panose="02040503050406030204" pitchFamily="18" charset="0"/>
                  <a:ea typeface="Cambria" panose="02040503050406030204" pitchFamily="18" charset="0"/>
                </a:rPr>
                <a:t>.</a:t>
              </a:r>
              <a:endParaRPr lang="en-US" sz="2400" dirty="0">
                <a:solidFill>
                  <a:srgbClr val="793307"/>
                </a:solidFill>
                <a:latin typeface="Cambria" panose="02040503050406030204" pitchFamily="18" charset="0"/>
                <a:ea typeface="Cambria" panose="02040503050406030204" pitchFamily="18" charset="0"/>
                <a:cs typeface="Mali" panose="00000500000000000000" pitchFamily="2" charset="-34"/>
              </a:endParaRPr>
            </a:p>
          </p:txBody>
        </p:sp>
      </p:grpSp>
      <p:grpSp>
        <p:nvGrpSpPr>
          <p:cNvPr id="39" name="4">
            <a:extLst>
              <a:ext uri="{FF2B5EF4-FFF2-40B4-BE49-F238E27FC236}">
                <a16:creationId xmlns:a16="http://schemas.microsoft.com/office/drawing/2014/main" id="{AC919123-BA8B-7B57-9D11-9093CCDC4F5B}"/>
              </a:ext>
            </a:extLst>
          </p:cNvPr>
          <p:cNvGrpSpPr/>
          <p:nvPr/>
        </p:nvGrpSpPr>
        <p:grpSpPr>
          <a:xfrm>
            <a:off x="6412916" y="4467908"/>
            <a:ext cx="5257800" cy="1226839"/>
            <a:chOff x="6271402" y="3509965"/>
            <a:chExt cx="5257800" cy="1226839"/>
          </a:xfrm>
        </p:grpSpPr>
        <p:pic>
          <p:nvPicPr>
            <p:cNvPr id="40" name="Picture 39">
              <a:extLst>
                <a:ext uri="{FF2B5EF4-FFF2-40B4-BE49-F238E27FC236}">
                  <a16:creationId xmlns:a16="http://schemas.microsoft.com/office/drawing/2014/main" id="{DB9D04DC-3767-B733-E702-BE1A628EFB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1402" y="3509965"/>
              <a:ext cx="5257800" cy="1226839"/>
            </a:xfrm>
            <a:prstGeom prst="rect">
              <a:avLst/>
            </a:prstGeom>
          </p:spPr>
        </p:pic>
        <p:sp>
          <p:nvSpPr>
            <p:cNvPr id="41" name="TextBox 40">
              <a:extLst>
                <a:ext uri="{FF2B5EF4-FFF2-40B4-BE49-F238E27FC236}">
                  <a16:creationId xmlns:a16="http://schemas.microsoft.com/office/drawing/2014/main" id="{0800187D-9313-56F4-F3C6-15DF92A34930}"/>
                </a:ext>
              </a:extLst>
            </p:cNvPr>
            <p:cNvSpPr txBox="1"/>
            <p:nvPr/>
          </p:nvSpPr>
          <p:spPr>
            <a:xfrm>
              <a:off x="7386064" y="3812496"/>
              <a:ext cx="2836097" cy="492443"/>
            </a:xfrm>
            <a:prstGeom prst="rect">
              <a:avLst/>
            </a:prstGeom>
            <a:noFill/>
          </p:spPr>
          <p:txBody>
            <a:bodyPr wrap="none" lIns="0" tIns="0" rIns="0" bIns="0" rtlCol="0">
              <a:spAutoFit/>
            </a:bodyPr>
            <a:lstStyle/>
            <a:p>
              <a:pPr algn="l"/>
              <a:r>
                <a:rPr lang="en-US" sz="3200" dirty="0" err="1">
                  <a:latin typeface="Cambria" panose="02040503050406030204" pitchFamily="18" charset="0"/>
                  <a:ea typeface="Cambria" panose="02040503050406030204" pitchFamily="18" charset="0"/>
                  <a:cs typeface="Mali" panose="00000500000000000000" pitchFamily="2" charset="-34"/>
                </a:rPr>
                <a:t>Cả</a:t>
              </a:r>
              <a:r>
                <a:rPr lang="en-US" sz="3200" dirty="0">
                  <a:latin typeface="Cambria" panose="02040503050406030204" pitchFamily="18" charset="0"/>
                  <a:ea typeface="Cambria" panose="02040503050406030204" pitchFamily="18" charset="0"/>
                  <a:cs typeface="Mali" panose="00000500000000000000" pitchFamily="2" charset="-34"/>
                </a:rPr>
                <a:t> 3 </a:t>
              </a:r>
              <a:r>
                <a:rPr lang="en-US" sz="3200" dirty="0" err="1">
                  <a:latin typeface="Cambria" panose="02040503050406030204" pitchFamily="18" charset="0"/>
                  <a:ea typeface="Cambria" panose="02040503050406030204" pitchFamily="18" charset="0"/>
                  <a:cs typeface="Mali" panose="00000500000000000000" pitchFamily="2" charset="-34"/>
                </a:rPr>
                <a:t>đáp</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án</a:t>
              </a:r>
              <a:r>
                <a:rPr lang="en-US" sz="3200" dirty="0">
                  <a:latin typeface="Cambria" panose="02040503050406030204" pitchFamily="18" charset="0"/>
                  <a:ea typeface="Cambria" panose="02040503050406030204" pitchFamily="18" charset="0"/>
                  <a:cs typeface="Mali" panose="00000500000000000000" pitchFamily="2" charset="-34"/>
                </a:rPr>
                <a:t> </a:t>
              </a:r>
              <a:r>
                <a:rPr lang="en-US" sz="3200" dirty="0" err="1">
                  <a:latin typeface="Cambria" panose="02040503050406030204" pitchFamily="18" charset="0"/>
                  <a:ea typeface="Cambria" panose="02040503050406030204" pitchFamily="18" charset="0"/>
                  <a:cs typeface="Mali" panose="00000500000000000000" pitchFamily="2" charset="-34"/>
                </a:rPr>
                <a:t>trên</a:t>
              </a:r>
              <a:endParaRPr lang="en-US" sz="3200" dirty="0">
                <a:latin typeface="Cambria" panose="02040503050406030204" pitchFamily="18" charset="0"/>
                <a:ea typeface="Cambria" panose="02040503050406030204" pitchFamily="18" charset="0"/>
                <a:cs typeface="Mali" panose="00000500000000000000" pitchFamily="2" charset="-34"/>
              </a:endParaRPr>
            </a:p>
          </p:txBody>
        </p:sp>
      </p:grpSp>
      <p:sp>
        <p:nvSpPr>
          <p:cNvPr id="42" name="TextBox 41">
            <a:extLst>
              <a:ext uri="{FF2B5EF4-FFF2-40B4-BE49-F238E27FC236}">
                <a16:creationId xmlns:a16="http://schemas.microsoft.com/office/drawing/2014/main" id="{E274DD07-B678-5DC9-4D18-01F1827FCD35}"/>
              </a:ext>
            </a:extLst>
          </p:cNvPr>
          <p:cNvSpPr txBox="1"/>
          <p:nvPr/>
        </p:nvSpPr>
        <p:spPr>
          <a:xfrm>
            <a:off x="825352" y="311429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A</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3" name="TextBox 42">
            <a:extLst>
              <a:ext uri="{FF2B5EF4-FFF2-40B4-BE49-F238E27FC236}">
                <a16:creationId xmlns:a16="http://schemas.microsoft.com/office/drawing/2014/main" id="{1CB9E1CA-CAAC-5BC8-5594-46271015925C}"/>
              </a:ext>
            </a:extLst>
          </p:cNvPr>
          <p:cNvSpPr txBox="1"/>
          <p:nvPr/>
        </p:nvSpPr>
        <p:spPr>
          <a:xfrm>
            <a:off x="825352" y="4526361"/>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B</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4" name="TextBox 43">
            <a:extLst>
              <a:ext uri="{FF2B5EF4-FFF2-40B4-BE49-F238E27FC236}">
                <a16:creationId xmlns:a16="http://schemas.microsoft.com/office/drawing/2014/main" id="{B5E3BD21-060F-590D-C81D-FE9BED3D7A4E}"/>
              </a:ext>
            </a:extLst>
          </p:cNvPr>
          <p:cNvSpPr txBox="1"/>
          <p:nvPr/>
        </p:nvSpPr>
        <p:spPr>
          <a:xfrm>
            <a:off x="6770914" y="3166042"/>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C</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sp>
        <p:nvSpPr>
          <p:cNvPr id="45" name="TextBox 44">
            <a:extLst>
              <a:ext uri="{FF2B5EF4-FFF2-40B4-BE49-F238E27FC236}">
                <a16:creationId xmlns:a16="http://schemas.microsoft.com/office/drawing/2014/main" id="{195ED51C-3D46-FE44-925D-3DEDAAEE70A3}"/>
              </a:ext>
            </a:extLst>
          </p:cNvPr>
          <p:cNvSpPr txBox="1"/>
          <p:nvPr/>
        </p:nvSpPr>
        <p:spPr>
          <a:xfrm>
            <a:off x="6762893" y="4562253"/>
            <a:ext cx="429605" cy="830997"/>
          </a:xfrm>
          <a:prstGeom prst="rect">
            <a:avLst/>
          </a:prstGeom>
          <a:noFill/>
        </p:spPr>
        <p:txBody>
          <a:bodyPr wrap="square" lIns="0" tIns="0" rIns="0" bIns="0" rtlCol="0">
            <a:spAutoFit/>
          </a:bodyPr>
          <a:lstStyle/>
          <a:p>
            <a:pPr algn="l"/>
            <a:r>
              <a:rPr lang="vi-VN" sz="5400">
                <a:solidFill>
                  <a:srgbClr val="A80E0E"/>
                </a:solidFill>
                <a:latin typeface="Cambria" panose="02040503050406030204" pitchFamily="18" charset="0"/>
                <a:ea typeface="Cambria" panose="02040503050406030204" pitchFamily="18" charset="0"/>
                <a:cs typeface="#9Slide07 Itim" panose="00000500000000000000" pitchFamily="2" charset="-34"/>
              </a:rPr>
              <a:t>D</a:t>
            </a:r>
            <a:endParaRPr lang="en-US" sz="5400">
              <a:solidFill>
                <a:srgbClr val="A80E0E"/>
              </a:solidFill>
              <a:latin typeface="Cambria" panose="02040503050406030204" pitchFamily="18" charset="0"/>
              <a:ea typeface="Cambria" panose="02040503050406030204" pitchFamily="18" charset="0"/>
              <a:cs typeface="#9Slide07 Itim" panose="00000500000000000000" pitchFamily="2" charset="-34"/>
            </a:endParaRPr>
          </a:p>
        </p:txBody>
      </p:sp>
      <p:pic>
        <p:nvPicPr>
          <p:cNvPr id="46" name="Picture 45">
            <a:extLst>
              <a:ext uri="{FF2B5EF4-FFF2-40B4-BE49-F238E27FC236}">
                <a16:creationId xmlns:a16="http://schemas.microsoft.com/office/drawing/2014/main" id="{3F351D44-1414-A81E-ABF1-D153869A5D85}"/>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451002" y="3113360"/>
            <a:ext cx="953444" cy="930037"/>
          </a:xfrm>
          <a:prstGeom prst="rect">
            <a:avLst/>
          </a:prstGeom>
        </p:spPr>
      </p:pic>
      <p:pic>
        <p:nvPicPr>
          <p:cNvPr id="47" name="Picture 46">
            <a:extLst>
              <a:ext uri="{FF2B5EF4-FFF2-40B4-BE49-F238E27FC236}">
                <a16:creationId xmlns:a16="http://schemas.microsoft.com/office/drawing/2014/main" id="{D824113C-7A8B-8CA8-FACC-37DCC1D33D0C}"/>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22555" y="3092729"/>
            <a:ext cx="953444" cy="930037"/>
          </a:xfrm>
          <a:prstGeom prst="rect">
            <a:avLst/>
          </a:prstGeom>
        </p:spPr>
      </p:pic>
      <p:pic>
        <p:nvPicPr>
          <p:cNvPr id="48" name="Picture 47">
            <a:extLst>
              <a:ext uri="{FF2B5EF4-FFF2-40B4-BE49-F238E27FC236}">
                <a16:creationId xmlns:a16="http://schemas.microsoft.com/office/drawing/2014/main" id="{3629C087-46E9-C5D4-CC3D-EC76497E7479}"/>
              </a:ext>
            </a:extLst>
          </p:cNvPr>
          <p:cNvPicPr>
            <a:picLocks noChangeAspect="1"/>
          </p:cNvPicPr>
          <p:nvPr/>
        </p:nvPicPr>
        <p:blipFill rotWithShape="1">
          <a:blip r:embed="rId5">
            <a:extLst>
              <a:ext uri="{28A0092B-C50C-407E-A947-70E740481C1C}">
                <a14:useLocalDpi xmlns:a14="http://schemas.microsoft.com/office/drawing/2010/main" val="0"/>
              </a:ext>
            </a:extLst>
          </a:blip>
          <a:srcRect l="27931" t="76348" r="51789" b="-242"/>
          <a:stretch/>
        </p:blipFill>
        <p:spPr>
          <a:xfrm>
            <a:off x="606423" y="4467908"/>
            <a:ext cx="953444" cy="930037"/>
          </a:xfrm>
          <a:prstGeom prst="rect">
            <a:avLst/>
          </a:prstGeom>
        </p:spPr>
      </p:pic>
      <p:pic>
        <p:nvPicPr>
          <p:cNvPr id="49" name="Picture 48">
            <a:extLst>
              <a:ext uri="{FF2B5EF4-FFF2-40B4-BE49-F238E27FC236}">
                <a16:creationId xmlns:a16="http://schemas.microsoft.com/office/drawing/2014/main" id="{F8717C7E-4984-773A-4993-5BAA7DE62210}"/>
              </a:ext>
            </a:extLst>
          </p:cNvPr>
          <p:cNvPicPr>
            <a:picLocks noChangeAspect="1"/>
          </p:cNvPicPr>
          <p:nvPr/>
        </p:nvPicPr>
        <p:blipFill rotWithShape="1">
          <a:blip r:embed="rId5">
            <a:extLst>
              <a:ext uri="{28A0092B-C50C-407E-A947-70E740481C1C}">
                <a14:useLocalDpi xmlns:a14="http://schemas.microsoft.com/office/drawing/2010/main" val="0"/>
              </a:ext>
            </a:extLst>
          </a:blip>
          <a:srcRect t="76106" r="79720"/>
          <a:stretch/>
        </p:blipFill>
        <p:spPr>
          <a:xfrm>
            <a:off x="6526632" y="4482810"/>
            <a:ext cx="953444" cy="930037"/>
          </a:xfrm>
          <a:prstGeom prst="rect">
            <a:avLst/>
          </a:prstGeom>
        </p:spPr>
      </p:pic>
    </p:spTree>
    <p:extLst>
      <p:ext uri="{BB962C8B-B14F-4D97-AF65-F5344CB8AC3E}">
        <p14:creationId xmlns:p14="http://schemas.microsoft.com/office/powerpoint/2010/main" val="16551614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4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400"/>
                                        <p:tgtEl>
                                          <p:spTgt spid="3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4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40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400"/>
                                        <p:tgtEl>
                                          <p:spTgt spid="4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400"/>
                                        <p:tgtEl>
                                          <p:spTgt spid="45"/>
                                        </p:tgtEl>
                                      </p:cBhvr>
                                    </p:animEffect>
                                  </p:childTnLst>
                                </p:cTn>
                              </p:par>
                              <p:par>
                                <p:cTn id="29" presetID="10"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fade">
                                      <p:cBhvr>
                                        <p:cTn id="31" dur="400"/>
                                        <p:tgtEl>
                                          <p:spTgt spid="36"/>
                                        </p:tgtEl>
                                      </p:cBhvr>
                                    </p:animEffect>
                                  </p:childTnLst>
                                </p:cTn>
                              </p:par>
                              <p:par>
                                <p:cTn id="32" presetID="10" presetClass="entr" presetSubtype="0"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Effect transition="in" filter="fade">
                                      <p:cBhvr>
                                        <p:cTn id="34" dur="4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9"/>
                    </p:tgtEl>
                  </p:cond>
                </p:stCondLst>
                <p:endSync evt="end" delay="0">
                  <p:rtn val="all"/>
                </p:endSync>
                <p:childTnLst>
                  <p:par>
                    <p:cTn id="36" fill="hold">
                      <p:stCondLst>
                        <p:cond delay="0"/>
                      </p:stCondLst>
                      <p:childTnLst>
                        <p:par>
                          <p:cTn id="37" fill="hold">
                            <p:stCondLst>
                              <p:cond delay="0"/>
                            </p:stCondLst>
                            <p:childTnLst>
                              <p:par>
                                <p:cTn id="38" presetID="23" presetClass="entr" presetSubtype="16"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p:cTn id="40" dur="250" fill="hold"/>
                                        <p:tgtEl>
                                          <p:spTgt spid="49"/>
                                        </p:tgtEl>
                                        <p:attrNameLst>
                                          <p:attrName>ppt_w</p:attrName>
                                        </p:attrNameLst>
                                      </p:cBhvr>
                                      <p:tavLst>
                                        <p:tav tm="0">
                                          <p:val>
                                            <p:fltVal val="0"/>
                                          </p:val>
                                        </p:tav>
                                        <p:tav tm="100000">
                                          <p:val>
                                            <p:strVal val="#ppt_w"/>
                                          </p:val>
                                        </p:tav>
                                      </p:tavLst>
                                    </p:anim>
                                    <p:anim calcmode="lin" valueType="num">
                                      <p:cBhvr>
                                        <p:cTn id="41" dur="250" fill="hold"/>
                                        <p:tgtEl>
                                          <p:spTgt spid="49"/>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9"/>
                  </p:tgtEl>
                </p:cond>
              </p:nextCondLst>
            </p:seq>
            <p:seq concurrent="1" nextAc="seek">
              <p:cTn id="42" restart="whenNotActive" fill="hold" evtFilter="cancelBubble" nodeType="interactiveSeq">
                <p:stCondLst>
                  <p:cond evt="onClick" delay="0">
                    <p:tgtEl>
                      <p:spTgt spid="30"/>
                    </p:tgtEl>
                  </p:cond>
                </p:stCondLst>
                <p:endSync evt="end" delay="0">
                  <p:rtn val="all"/>
                </p:endSync>
                <p:childTnLst>
                  <p:par>
                    <p:cTn id="43" fill="hold">
                      <p:stCondLst>
                        <p:cond delay="0"/>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fltVal val="0"/>
                                          </p:val>
                                        </p:tav>
                                        <p:tav tm="100000">
                                          <p:val>
                                            <p:strVal val="#ppt_w"/>
                                          </p:val>
                                        </p:tav>
                                      </p:tavLst>
                                    </p:anim>
                                    <p:anim calcmode="lin" valueType="num">
                                      <p:cBhvr>
                                        <p:cTn id="48" dur="250" fill="hold"/>
                                        <p:tgtEl>
                                          <p:spTgt spid="47"/>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0"/>
                  </p:tgtEl>
                </p:cond>
              </p:nextCondLst>
            </p:seq>
            <p:seq concurrent="1" nextAc="seek">
              <p:cTn id="49" restart="whenNotActive" fill="hold" evtFilter="cancelBubble" nodeType="interactiveSeq">
                <p:stCondLst>
                  <p:cond evt="onClick" delay="0">
                    <p:tgtEl>
                      <p:spTgt spid="36"/>
                    </p:tgtEl>
                  </p:cond>
                </p:stCondLst>
                <p:endSync evt="end" delay="0">
                  <p:rtn val="all"/>
                </p:endSync>
                <p:childTnLst>
                  <p:par>
                    <p:cTn id="50" fill="hold">
                      <p:stCondLst>
                        <p:cond delay="0"/>
                      </p:stCondLst>
                      <p:childTnLst>
                        <p:par>
                          <p:cTn id="51" fill="hold">
                            <p:stCondLst>
                              <p:cond delay="0"/>
                            </p:stCondLst>
                            <p:childTnLst>
                              <p:par>
                                <p:cTn id="52" presetID="23" presetClass="entr" presetSubtype="16"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p:cTn id="54" dur="250" fill="hold"/>
                                        <p:tgtEl>
                                          <p:spTgt spid="46"/>
                                        </p:tgtEl>
                                        <p:attrNameLst>
                                          <p:attrName>ppt_w</p:attrName>
                                        </p:attrNameLst>
                                      </p:cBhvr>
                                      <p:tavLst>
                                        <p:tav tm="0">
                                          <p:val>
                                            <p:fltVal val="0"/>
                                          </p:val>
                                        </p:tav>
                                        <p:tav tm="100000">
                                          <p:val>
                                            <p:strVal val="#ppt_w"/>
                                          </p:val>
                                        </p:tav>
                                      </p:tavLst>
                                    </p:anim>
                                    <p:anim calcmode="lin" valueType="num">
                                      <p:cBhvr>
                                        <p:cTn id="55" dur="250" fill="hold"/>
                                        <p:tgtEl>
                                          <p:spTgt spid="46"/>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6"/>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3" presetClass="entr" presetSubtype="16" fill="hold" nodeType="clickEffect">
                                  <p:stCondLst>
                                    <p:cond delay="0"/>
                                  </p:stCondLst>
                                  <p:childTnLst>
                                    <p:set>
                                      <p:cBhvr>
                                        <p:cTn id="60" dur="1" fill="hold">
                                          <p:stCondLst>
                                            <p:cond delay="0"/>
                                          </p:stCondLst>
                                        </p:cTn>
                                        <p:tgtEl>
                                          <p:spTgt spid="48"/>
                                        </p:tgtEl>
                                        <p:attrNameLst>
                                          <p:attrName>style.visibility</p:attrName>
                                        </p:attrNameLst>
                                      </p:cBhvr>
                                      <p:to>
                                        <p:strVal val="visible"/>
                                      </p:to>
                                    </p:set>
                                    <p:anim calcmode="lin" valueType="num">
                                      <p:cBhvr>
                                        <p:cTn id="61" dur="250" fill="hold"/>
                                        <p:tgtEl>
                                          <p:spTgt spid="48"/>
                                        </p:tgtEl>
                                        <p:attrNameLst>
                                          <p:attrName>ppt_w</p:attrName>
                                        </p:attrNameLst>
                                      </p:cBhvr>
                                      <p:tavLst>
                                        <p:tav tm="0">
                                          <p:val>
                                            <p:fltVal val="0"/>
                                          </p:val>
                                        </p:tav>
                                        <p:tav tm="100000">
                                          <p:val>
                                            <p:strVal val="#ppt_w"/>
                                          </p:val>
                                        </p:tav>
                                      </p:tavLst>
                                    </p:anim>
                                    <p:anim calcmode="lin" valueType="num">
                                      <p:cBhvr>
                                        <p:cTn id="62" dur="250" fill="hold"/>
                                        <p:tgtEl>
                                          <p:spTgt spid="48"/>
                                        </p:tgtEl>
                                        <p:attrNameLst>
                                          <p:attrName>ppt_h</p:attrName>
                                        </p:attrNameLst>
                                      </p:cBhvr>
                                      <p:tavLst>
                                        <p:tav tm="0">
                                          <p:val>
                                            <p:fltVal val="0"/>
                                          </p:val>
                                        </p:tav>
                                        <p:tav tm="100000">
                                          <p:val>
                                            <p:strVal val="#ppt_h"/>
                                          </p:val>
                                        </p:tav>
                                      </p:tavLst>
                                    </p:anim>
                                  </p:childTnLst>
                                </p:cTn>
                              </p:par>
                            </p:childTnLst>
                          </p:cTn>
                        </p:par>
                      </p:childTnLst>
                    </p:cTn>
                  </p:par>
                </p:childTnLst>
              </p:cTn>
              <p:nextCondLst>
                <p:cond evt="onClick" delay="0">
                  <p:tgtEl>
                    <p:spTgt spid="33"/>
                  </p:tgtEl>
                </p:cond>
              </p:nextCondLst>
            </p:seq>
          </p:childTnLst>
        </p:cTn>
      </p:par>
    </p:tnLst>
    <p:bldLst>
      <p:bldP spid="42" grpId="0"/>
      <p:bldP spid="43" grpId="0"/>
      <p:bldP spid="44" grpId="0"/>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20" name="图片 19"/>
          <p:cNvPicPr>
            <a:picLocks noChangeAspect="1"/>
          </p:cNvPicPr>
          <p:nvPr/>
        </p:nvPicPr>
        <p:blipFill rotWithShape="1">
          <a:blip r:embed="rId5"/>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grpSp>
        <p:nvGrpSpPr>
          <p:cNvPr id="3" name="Group 2">
            <a:extLst>
              <a:ext uri="{FF2B5EF4-FFF2-40B4-BE49-F238E27FC236}">
                <a16:creationId xmlns:a16="http://schemas.microsoft.com/office/drawing/2014/main" id="{AB90CF59-2CB5-845E-EE1E-51B9FD5673B2}"/>
              </a:ext>
            </a:extLst>
          </p:cNvPr>
          <p:cNvGrpSpPr/>
          <p:nvPr/>
        </p:nvGrpSpPr>
        <p:grpSpPr>
          <a:xfrm>
            <a:off x="8798560" y="4348479"/>
            <a:ext cx="3304366" cy="2386149"/>
            <a:chOff x="6618152" y="2685143"/>
            <a:chExt cx="5484774" cy="4049486"/>
          </a:xfrm>
        </p:grpSpPr>
        <p:pic>
          <p:nvPicPr>
            <p:cNvPr id="4" name="图片 3">
              <a:extLst>
                <a:ext uri="{FF2B5EF4-FFF2-40B4-BE49-F238E27FC236}">
                  <a16:creationId xmlns:a16="http://schemas.microsoft.com/office/drawing/2014/main" id="{1C2DB18F-A1CE-6C51-959C-A7A385CBEB4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8" name="Rectangle 7">
              <a:extLst>
                <a:ext uri="{FF2B5EF4-FFF2-40B4-BE49-F238E27FC236}">
                  <a16:creationId xmlns:a16="http://schemas.microsoft.com/office/drawing/2014/main" id="{D3905C4D-FECC-F000-693A-CD4F1A325F36}"/>
                </a:ext>
              </a:extLst>
            </p:cNvPr>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10" name="Picture 9">
            <a:extLst>
              <a:ext uri="{FF2B5EF4-FFF2-40B4-BE49-F238E27FC236}">
                <a16:creationId xmlns:a16="http://schemas.microsoft.com/office/drawing/2014/main" id="{AB18F686-1173-8A32-7921-B678040619F0}"/>
              </a:ext>
            </a:extLst>
          </p:cNvPr>
          <p:cNvPicPr>
            <a:picLocks noChangeAspect="1"/>
          </p:cNvPicPr>
          <p:nvPr/>
        </p:nvPicPr>
        <p:blipFill>
          <a:blip r:embed="rId9"/>
          <a:stretch>
            <a:fillRect/>
          </a:stretch>
        </p:blipFill>
        <p:spPr>
          <a:xfrm>
            <a:off x="2380295" y="230509"/>
            <a:ext cx="4444369" cy="2840982"/>
          </a:xfrm>
          <a:prstGeom prst="rect">
            <a:avLst/>
          </a:prstGeom>
        </p:spPr>
      </p:pic>
      <p:pic>
        <p:nvPicPr>
          <p:cNvPr id="23" name="Picture 22">
            <a:extLst>
              <a:ext uri="{FF2B5EF4-FFF2-40B4-BE49-F238E27FC236}">
                <a16:creationId xmlns:a16="http://schemas.microsoft.com/office/drawing/2014/main" id="{3D6F34E3-3994-8371-F0F7-0E0D9EB3A182}"/>
              </a:ext>
            </a:extLst>
          </p:cNvPr>
          <p:cNvPicPr>
            <a:picLocks noChangeAspect="1"/>
          </p:cNvPicPr>
          <p:nvPr/>
        </p:nvPicPr>
        <p:blipFill>
          <a:blip r:embed="rId10"/>
          <a:stretch>
            <a:fillRect/>
          </a:stretch>
        </p:blipFill>
        <p:spPr>
          <a:xfrm>
            <a:off x="3368752" y="2433198"/>
            <a:ext cx="6998815" cy="2804403"/>
          </a:xfrm>
          <a:prstGeom prst="rect">
            <a:avLst/>
          </a:prstGeom>
        </p:spPr>
      </p:pic>
    </p:spTree>
    <p:extLst>
      <p:ext uri="{BB962C8B-B14F-4D97-AF65-F5344CB8AC3E}">
        <p14:creationId xmlns:p14="http://schemas.microsoft.com/office/powerpoint/2010/main" val="85747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95943" y="971324"/>
            <a:ext cx="8367122"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E340BB47-F268-0859-E91C-F5661F6D05A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6167" y="2595871"/>
            <a:ext cx="6293692" cy="2139416"/>
          </a:xfrm>
          <a:prstGeom prst="rect">
            <a:avLst/>
          </a:prstGeom>
        </p:spPr>
      </p:pic>
    </p:spTree>
    <p:extLst>
      <p:ext uri="{BB962C8B-B14F-4D97-AF65-F5344CB8AC3E}">
        <p14:creationId xmlns:p14="http://schemas.microsoft.com/office/powerpoint/2010/main" val="200568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680774" y="2547280"/>
            <a:ext cx="4522597"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Quan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sát</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tranh</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và</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trả</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lời</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câu</a:t>
            </a:r>
            <a:r>
              <a:rPr lang="en-US" sz="40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000" b="1" dirty="0" err="1">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hỏi</a:t>
            </a:r>
            <a:endParaRPr kumimoji="0" lang="en-US" sz="40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710A5DF7-41FA-A263-1581-1015E4265E8F}"/>
              </a:ext>
            </a:extLst>
          </p:cNvPr>
          <p:cNvPicPr>
            <a:picLocks noChangeAspect="1"/>
          </p:cNvPicPr>
          <p:nvPr/>
        </p:nvPicPr>
        <p:blipFill>
          <a:blip r:embed="rId3"/>
          <a:stretch>
            <a:fillRect/>
          </a:stretch>
        </p:blipFill>
        <p:spPr>
          <a:xfrm>
            <a:off x="5574108" y="663797"/>
            <a:ext cx="5724640" cy="5334462"/>
          </a:xfrm>
          <a:prstGeom prst="rect">
            <a:avLst/>
          </a:prstGeom>
        </p:spPr>
      </p:pic>
    </p:spTree>
    <p:extLst>
      <p:ext uri="{BB962C8B-B14F-4D97-AF65-F5344CB8AC3E}">
        <p14:creationId xmlns:p14="http://schemas.microsoft.com/office/powerpoint/2010/main" val="2546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3657600" y="881743"/>
            <a:ext cx="7206343"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a. </a:t>
            </a: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 hãy đặt tên cho kế hoạch cá nhân tương ứng với các tranh trên.</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Speech Bubble: Rectangle with Corners Rounded 5">
            <a:extLst>
              <a:ext uri="{FF2B5EF4-FFF2-40B4-BE49-F238E27FC236}">
                <a16:creationId xmlns:a16="http://schemas.microsoft.com/office/drawing/2014/main" id="{444FD979-1FE4-CA79-F164-E44E9B4D5C45}"/>
              </a:ext>
            </a:extLst>
          </p:cNvPr>
          <p:cNvSpPr/>
          <p:nvPr/>
        </p:nvSpPr>
        <p:spPr>
          <a:xfrm>
            <a:off x="4506686" y="3102429"/>
            <a:ext cx="7064828" cy="1534885"/>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6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 Kể thêm một số loại kế hoạch cá nhân khác mà em biết.</a:t>
            </a:r>
            <a:endParaRPr kumimoji="0" lang="en-US" sz="36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descr="A group of kids sitting at a table&#10;&#10;Description automatically generated">
            <a:extLst>
              <a:ext uri="{FF2B5EF4-FFF2-40B4-BE49-F238E27FC236}">
                <a16:creationId xmlns:a16="http://schemas.microsoft.com/office/drawing/2014/main" id="{74690F8F-B56D-C6FB-FE59-B8F898ADFA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6974" y="3642966"/>
            <a:ext cx="4711340" cy="3215034"/>
          </a:xfrm>
          <a:prstGeom prst="rect">
            <a:avLst/>
          </a:prstGeom>
        </p:spPr>
      </p:pic>
    </p:spTree>
    <p:extLst>
      <p:ext uri="{BB962C8B-B14F-4D97-AF65-F5344CB8AC3E}">
        <p14:creationId xmlns:p14="http://schemas.microsoft.com/office/powerpoint/2010/main" val="298168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54358" y="1989205"/>
            <a:ext cx="10083282" cy="4466896"/>
          </a:xfrm>
          <a:prstGeom prst="rect">
            <a:avLst/>
          </a:prstGeom>
        </p:spPr>
      </p:pic>
      <p:pic>
        <p:nvPicPr>
          <p:cNvPr id="3" name="Hình ảnh 7">
            <a:extLst>
              <a:ext uri="{FF2B5EF4-FFF2-40B4-BE49-F238E27FC236}">
                <a16:creationId xmlns:a16="http://schemas.microsoft.com/office/drawing/2014/main" id="{8266867C-CD98-A5E0-6C70-EED6DE5ED4B5}"/>
              </a:ext>
            </a:extLst>
          </p:cNvPr>
          <p:cNvPicPr>
            <a:picLocks noChangeAspect="1"/>
          </p:cNvPicPr>
          <p:nvPr/>
        </p:nvPicPr>
        <p:blipFill>
          <a:blip r:embed="rId4"/>
          <a:stretch>
            <a:fillRect/>
          </a:stretch>
        </p:blipFill>
        <p:spPr>
          <a:xfrm>
            <a:off x="3048000" y="553065"/>
            <a:ext cx="5915088" cy="1248893"/>
          </a:xfrm>
          <a:prstGeom prst="rect">
            <a:avLst/>
          </a:prstGeom>
        </p:spPr>
      </p:pic>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10A5DF7-41FA-A263-1581-1015E4265E8F}"/>
              </a:ext>
            </a:extLst>
          </p:cNvPr>
          <p:cNvPicPr>
            <a:picLocks noChangeAspect="1"/>
          </p:cNvPicPr>
          <p:nvPr/>
        </p:nvPicPr>
        <p:blipFill>
          <a:blip r:embed="rId3"/>
          <a:stretch>
            <a:fillRect/>
          </a:stretch>
        </p:blipFill>
        <p:spPr>
          <a:xfrm>
            <a:off x="2787365" y="707340"/>
            <a:ext cx="5724640" cy="5334462"/>
          </a:xfrm>
          <a:prstGeom prst="rect">
            <a:avLst/>
          </a:prstGeom>
        </p:spPr>
      </p:pic>
      <p:grpSp>
        <p:nvGrpSpPr>
          <p:cNvPr id="2" name="Group 1">
            <a:extLst>
              <a:ext uri="{FF2B5EF4-FFF2-40B4-BE49-F238E27FC236}">
                <a16:creationId xmlns:a16="http://schemas.microsoft.com/office/drawing/2014/main" id="{B3FBD127-62D9-F18E-013B-8A555A6DBFFC}"/>
              </a:ext>
            </a:extLst>
          </p:cNvPr>
          <p:cNvGrpSpPr/>
          <p:nvPr/>
        </p:nvGrpSpPr>
        <p:grpSpPr>
          <a:xfrm>
            <a:off x="362856" y="2133600"/>
            <a:ext cx="2445658" cy="986764"/>
            <a:chOff x="2178197" y="524848"/>
            <a:chExt cx="6917443" cy="2551760"/>
          </a:xfrm>
        </p:grpSpPr>
        <p:sp>
          <p:nvSpPr>
            <p:cNvPr id="3" name="Rectangle: Rounded Corners 2">
              <a:extLst>
                <a:ext uri="{FF2B5EF4-FFF2-40B4-BE49-F238E27FC236}">
                  <a16:creationId xmlns:a16="http://schemas.microsoft.com/office/drawing/2014/main" id="{B701AC34-98BE-0090-2832-E7EF21669B50}"/>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4" name="TextBox 3">
              <a:extLst>
                <a:ext uri="{FF2B5EF4-FFF2-40B4-BE49-F238E27FC236}">
                  <a16:creationId xmlns:a16="http://schemas.microsoft.com/office/drawing/2014/main" id="{068AED8E-3131-1D5B-2865-0CAD927DCFC4}"/>
                </a:ext>
              </a:extLst>
            </p:cNvPr>
            <p:cNvSpPr txBox="1"/>
            <p:nvPr/>
          </p:nvSpPr>
          <p:spPr>
            <a:xfrm>
              <a:off x="2484871" y="609299"/>
              <a:ext cx="6420312" cy="2467309"/>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làm</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việc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nhà</a:t>
              </a:r>
              <a:endParaRPr lang="en-US" sz="2800" dirty="0">
                <a:effectLst/>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5A5E6AD3-D187-F71A-89FD-34EBF82A64DB}"/>
              </a:ext>
            </a:extLst>
          </p:cNvPr>
          <p:cNvGrpSpPr/>
          <p:nvPr/>
        </p:nvGrpSpPr>
        <p:grpSpPr>
          <a:xfrm>
            <a:off x="8385627" y="2079171"/>
            <a:ext cx="2445658" cy="986764"/>
            <a:chOff x="2178197" y="524848"/>
            <a:chExt cx="6917443" cy="2551762"/>
          </a:xfrm>
        </p:grpSpPr>
        <p:sp>
          <p:nvSpPr>
            <p:cNvPr id="7" name="Rectangle: Rounded Corners 6">
              <a:extLst>
                <a:ext uri="{FF2B5EF4-FFF2-40B4-BE49-F238E27FC236}">
                  <a16:creationId xmlns:a16="http://schemas.microsoft.com/office/drawing/2014/main" id="{464B6E28-3C3E-EE34-AC02-FC2D8550F02F}"/>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8" name="TextBox 7">
              <a:extLst>
                <a:ext uri="{FF2B5EF4-FFF2-40B4-BE49-F238E27FC236}">
                  <a16:creationId xmlns:a16="http://schemas.microsoft.com/office/drawing/2014/main" id="{012DC70C-58B5-7C95-8B1D-3C2DAC850E2C}"/>
                </a:ext>
              </a:extLst>
            </p:cNvPr>
            <p:cNvSpPr txBox="1"/>
            <p:nvPr/>
          </p:nvSpPr>
          <p:spPr>
            <a:xfrm>
              <a:off x="2484870" y="609299"/>
              <a:ext cx="6420313" cy="2467311"/>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thi</a:t>
              </a:r>
              <a:endParaRPr lang="en-US" sz="2800" dirty="0">
                <a:effectLst/>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0706E566-0544-739C-5D74-E9964BB29325}"/>
              </a:ext>
            </a:extLst>
          </p:cNvPr>
          <p:cNvGrpSpPr/>
          <p:nvPr/>
        </p:nvGrpSpPr>
        <p:grpSpPr>
          <a:xfrm>
            <a:off x="0" y="4474030"/>
            <a:ext cx="2728687" cy="1143000"/>
            <a:chOff x="2178197" y="524848"/>
            <a:chExt cx="6917443" cy="2569468"/>
          </a:xfrm>
        </p:grpSpPr>
        <p:sp>
          <p:nvSpPr>
            <p:cNvPr id="10" name="Rectangle: Rounded Corners 9">
              <a:extLst>
                <a:ext uri="{FF2B5EF4-FFF2-40B4-BE49-F238E27FC236}">
                  <a16:creationId xmlns:a16="http://schemas.microsoft.com/office/drawing/2014/main" id="{D52D96E5-4EEA-50BC-5737-78AC56B538CF}"/>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400"/>
            </a:p>
          </p:txBody>
        </p:sp>
        <p:sp>
          <p:nvSpPr>
            <p:cNvPr id="11" name="TextBox 10">
              <a:extLst>
                <a:ext uri="{FF2B5EF4-FFF2-40B4-BE49-F238E27FC236}">
                  <a16:creationId xmlns:a16="http://schemas.microsoft.com/office/drawing/2014/main" id="{AAD4ABDF-4A87-71D6-A6AC-1F815F54AB8A}"/>
                </a:ext>
              </a:extLst>
            </p:cNvPr>
            <p:cNvSpPr txBox="1"/>
            <p:nvPr/>
          </p:nvSpPr>
          <p:spPr>
            <a:xfrm>
              <a:off x="2484867" y="609299"/>
              <a:ext cx="6579982" cy="2485017"/>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học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môn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Tiếng</a:t>
              </a:r>
              <a:r>
                <a:rPr lang="en-US" sz="2800" dirty="0">
                  <a:effectLst/>
                  <a:latin typeface="Cambria" panose="02040503050406030204" pitchFamily="18" charset="0"/>
                  <a:ea typeface="Cambria" panose="02040503050406030204" pitchFamily="18" charset="0"/>
                </a:rPr>
                <a:t> Anh</a:t>
              </a:r>
            </a:p>
          </p:txBody>
        </p:sp>
      </p:grpSp>
      <p:grpSp>
        <p:nvGrpSpPr>
          <p:cNvPr id="12" name="Group 11">
            <a:extLst>
              <a:ext uri="{FF2B5EF4-FFF2-40B4-BE49-F238E27FC236}">
                <a16:creationId xmlns:a16="http://schemas.microsoft.com/office/drawing/2014/main" id="{4409D670-B5D5-4CCA-1763-5F19CB49592C}"/>
              </a:ext>
            </a:extLst>
          </p:cNvPr>
          <p:cNvGrpSpPr/>
          <p:nvPr/>
        </p:nvGrpSpPr>
        <p:grpSpPr>
          <a:xfrm>
            <a:off x="8527140" y="4248880"/>
            <a:ext cx="3120573" cy="1384995"/>
            <a:chOff x="2178197" y="452803"/>
            <a:chExt cx="6917443" cy="2488891"/>
          </a:xfrm>
        </p:grpSpPr>
        <p:sp>
          <p:nvSpPr>
            <p:cNvPr id="13" name="Rectangle: Rounded Corners 12">
              <a:extLst>
                <a:ext uri="{FF2B5EF4-FFF2-40B4-BE49-F238E27FC236}">
                  <a16:creationId xmlns:a16="http://schemas.microsoft.com/office/drawing/2014/main" id="{A8515662-BCA6-23F1-6E2A-80576138DEE7}"/>
                </a:ext>
              </a:extLst>
            </p:cNvPr>
            <p:cNvSpPr/>
            <p:nvPr/>
          </p:nvSpPr>
          <p:spPr>
            <a:xfrm>
              <a:off x="2178197" y="524848"/>
              <a:ext cx="6917443" cy="2308324"/>
            </a:xfrm>
            <a:prstGeom prst="roundRect">
              <a:avLst/>
            </a:prstGeom>
            <a:solidFill>
              <a:srgbClr val="CDEBFF"/>
            </a:solidFill>
            <a:ln w="38100">
              <a:solidFill>
                <a:srgbClr val="0099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sz="1600"/>
            </a:p>
          </p:txBody>
        </p:sp>
        <p:sp>
          <p:nvSpPr>
            <p:cNvPr id="15" name="TextBox 14">
              <a:extLst>
                <a:ext uri="{FF2B5EF4-FFF2-40B4-BE49-F238E27FC236}">
                  <a16:creationId xmlns:a16="http://schemas.microsoft.com/office/drawing/2014/main" id="{7FB78C6A-D09F-1E1D-D603-41718A4D0DE2}"/>
                </a:ext>
              </a:extLst>
            </p:cNvPr>
            <p:cNvSpPr txBox="1"/>
            <p:nvPr/>
          </p:nvSpPr>
          <p:spPr>
            <a:xfrm>
              <a:off x="2436609" y="452803"/>
              <a:ext cx="6420312" cy="2488891"/>
            </a:xfrm>
            <a:prstGeom prst="rect">
              <a:avLst/>
            </a:prstGeom>
            <a:noFill/>
          </p:spPr>
          <p:txBody>
            <a:bodyPr wrap="square" rtlCol="0">
              <a:spAutoFit/>
            </a:bodyPr>
            <a:lstStyle/>
            <a:p>
              <a:pPr marR="0" algn="ctr">
                <a:spcBef>
                  <a:spcPts val="0"/>
                </a:spcBef>
                <a:spcAft>
                  <a:spcPts val="0"/>
                </a:spcAft>
              </a:pPr>
              <a:r>
                <a:rPr lang="en-US" sz="2800" dirty="0" err="1">
                  <a:effectLst/>
                  <a:latin typeface="Cambria" panose="02040503050406030204" pitchFamily="18" charset="0"/>
                  <a:ea typeface="Cambria" panose="02040503050406030204" pitchFamily="18" charset="0"/>
                </a:rPr>
                <a:t>Kế</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hoạch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luyện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tập</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dục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thể</a:t>
              </a:r>
              <a:r>
                <a:rPr lang="en-US" sz="2800" dirty="0">
                  <a:effectLst/>
                  <a:latin typeface="Cambria" panose="02040503050406030204" pitchFamily="18" charset="0"/>
                  <a:ea typeface="Cambria" panose="02040503050406030204" pitchFamily="18" charset="0"/>
                </a:rPr>
                <a:t> thao</a:t>
              </a:r>
            </a:p>
          </p:txBody>
        </p:sp>
      </p:grpSp>
    </p:spTree>
    <p:extLst>
      <p:ext uri="{BB962C8B-B14F-4D97-AF65-F5344CB8AC3E}">
        <p14:creationId xmlns:p14="http://schemas.microsoft.com/office/powerpoint/2010/main" val="141835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2B6245-318F-A1A3-E6C7-59668128B88E}"/>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8" y="2275114"/>
            <a:ext cx="6184371" cy="4947260"/>
          </a:xfrm>
          <a:prstGeom prst="rect">
            <a:avLst/>
          </a:prstGeom>
        </p:spPr>
      </p:pic>
      <p:sp>
        <p:nvSpPr>
          <p:cNvPr id="3" name="Speech Bubble: Rectangle with Corners Rounded 5">
            <a:extLst>
              <a:ext uri="{FF2B5EF4-FFF2-40B4-BE49-F238E27FC236}">
                <a16:creationId xmlns:a16="http://schemas.microsoft.com/office/drawing/2014/main" id="{F2543577-84A7-8A81-6B0F-367FE47B5018}"/>
              </a:ext>
            </a:extLst>
          </p:cNvPr>
          <p:cNvSpPr/>
          <p:nvPr/>
        </p:nvSpPr>
        <p:spPr>
          <a:xfrm>
            <a:off x="2954334" y="349641"/>
            <a:ext cx="7876952" cy="2066987"/>
          </a:xfrm>
          <a:prstGeom prst="wedgeRoundRectCallout">
            <a:avLst>
              <a:gd name="adj1" fmla="val -44023"/>
              <a:gd name="adj2" fmla="val 77011"/>
              <a:gd name="adj3" fmla="val 16667"/>
            </a:avLst>
          </a:prstGeom>
          <a:solidFill>
            <a:srgbClr val="FF818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44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Kể thêm một số loại kế hoạch cá nhân khác mà em biết.</a:t>
            </a:r>
            <a:endParaRPr kumimoji="0" lang="en-US" sz="44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4" name="Google Shape;276;p7">
            <a:extLst>
              <a:ext uri="{FF2B5EF4-FFF2-40B4-BE49-F238E27FC236}">
                <a16:creationId xmlns:a16="http://schemas.microsoft.com/office/drawing/2014/main" id="{1CDE4217-E169-15D5-A15E-AE74D00930E8}"/>
              </a:ext>
            </a:extLst>
          </p:cNvPr>
          <p:cNvSpPr/>
          <p:nvPr/>
        </p:nvSpPr>
        <p:spPr>
          <a:xfrm>
            <a:off x="3365077" y="3121410"/>
            <a:ext cx="8282637" cy="2920161"/>
          </a:xfrm>
          <a:prstGeom prst="roundRect">
            <a:avLst>
              <a:gd name="adj" fmla="val 46272"/>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lvl="0" algn="just">
              <a:defRPr/>
            </a:pPr>
            <a:r>
              <a:rPr lang="en-US" sz="4400" dirty="0">
                <a:solidFill>
                  <a:prstClr val="white"/>
                </a:solidFill>
                <a:latin typeface="Cambria" panose="02040503050406030204" pitchFamily="18" charset="0"/>
                <a:ea typeface="Cambria" panose="02040503050406030204" pitchFamily="18" charset="0"/>
              </a:rPr>
              <a:t>K</a:t>
            </a:r>
            <a:r>
              <a:rPr lang="vi-VN" sz="4400" dirty="0">
                <a:solidFill>
                  <a:prstClr val="white"/>
                </a:solidFill>
                <a:latin typeface="Cambria" panose="02040503050406030204" pitchFamily="18" charset="0"/>
                <a:ea typeface="Cambria" panose="02040503050406030204" pitchFamily="18" charset="0"/>
              </a:rPr>
              <a:t>ế hoạch thường xuyên hằng ngày, hằng tuần, kế hoạch ngắn hạn, kế hoạch trung hạn, kế hoạch dài hạn</a:t>
            </a:r>
            <a:r>
              <a:rPr lang="en-US" sz="4400" dirty="0">
                <a:solidFill>
                  <a:prstClr val="white"/>
                </a:solidFill>
                <a:latin typeface="Cambria" panose="02040503050406030204" pitchFamily="18" charset="0"/>
                <a:ea typeface="Cambria" panose="02040503050406030204" pitchFamily="18" charset="0"/>
              </a:rPr>
              <a:t>,…</a:t>
            </a:r>
            <a:endParaRPr kumimoji="0"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5928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思源黑体 CN Light"/>
        <a:ea typeface=""/>
        <a:cs typeface=""/>
        <a:font script="Jpan" typeface="游ゴシック Light"/>
        <a:font script="Hang" typeface="맑은 고딕"/>
        <a:font script="Hans" typeface="思源黑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Light"/>
        <a:ea typeface=""/>
        <a:cs typeface=""/>
        <a:font script="Jpan" typeface="游ゴシック"/>
        <a:font script="Hang" typeface="맑은 고딕"/>
        <a:font script="Hans" typeface="思源黑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33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TotalTime>
  <Words>693</Words>
  <Application>Microsoft Office PowerPoint</Application>
  <PresentationFormat>Widescreen</PresentationFormat>
  <Paragraphs>45</Paragraphs>
  <Slides>24</Slides>
  <Notes>5</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24</vt:i4>
      </vt:variant>
    </vt:vector>
  </HeadingPairs>
  <TitlesOfParts>
    <vt:vector size="39" baseType="lpstr">
      <vt:lpstr>微软雅黑</vt:lpstr>
      <vt:lpstr>#9Slide07 Itim</vt:lpstr>
      <vt:lpstr>Arial</vt:lpstr>
      <vt:lpstr>Calibri</vt:lpstr>
      <vt:lpstr>Calibri Light</vt:lpstr>
      <vt:lpstr>Cambria</vt:lpstr>
      <vt:lpstr>等线</vt:lpstr>
      <vt:lpstr>Mali</vt:lpstr>
      <vt:lpstr>Times New Roman</vt:lpstr>
      <vt:lpstr>思源黑体 CN Light</vt:lpstr>
      <vt:lpstr>思源黑体 CN Medium</vt:lpstr>
      <vt:lpstr>2_Office Theme</vt:lpstr>
      <vt:lpstr>2_Office 主题​​</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keywords>MANG NON</cp:keywords>
  <cp:lastModifiedBy>Admin</cp:lastModifiedBy>
  <cp:revision>50</cp:revision>
  <dcterms:created xsi:type="dcterms:W3CDTF">2023-08-02T13:13:38Z</dcterms:created>
  <dcterms:modified xsi:type="dcterms:W3CDTF">2025-03-23T14:12:38Z</dcterms:modified>
</cp:coreProperties>
</file>