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33"/>
  </p:notesMasterIdLst>
  <p:sldIdLst>
    <p:sldId id="281" r:id="rId4"/>
    <p:sldId id="259" r:id="rId5"/>
    <p:sldId id="273" r:id="rId6"/>
    <p:sldId id="282" r:id="rId7"/>
    <p:sldId id="260" r:id="rId8"/>
    <p:sldId id="271" r:id="rId9"/>
    <p:sldId id="264" r:id="rId10"/>
    <p:sldId id="284" r:id="rId11"/>
    <p:sldId id="285" r:id="rId12"/>
    <p:sldId id="283" r:id="rId13"/>
    <p:sldId id="286" r:id="rId14"/>
    <p:sldId id="290" r:id="rId15"/>
    <p:sldId id="287" r:id="rId16"/>
    <p:sldId id="288" r:id="rId17"/>
    <p:sldId id="294" r:id="rId18"/>
    <p:sldId id="299" r:id="rId19"/>
    <p:sldId id="300" r:id="rId20"/>
    <p:sldId id="301" r:id="rId21"/>
    <p:sldId id="302" r:id="rId22"/>
    <p:sldId id="289" r:id="rId23"/>
    <p:sldId id="257" r:id="rId24"/>
    <p:sldId id="267" r:id="rId25"/>
    <p:sldId id="291" r:id="rId26"/>
    <p:sldId id="292" r:id="rId27"/>
    <p:sldId id="293" r:id="rId28"/>
    <p:sldId id="263" r:id="rId29"/>
    <p:sldId id="270" r:id="rId30"/>
    <p:sldId id="280" r:id="rId31"/>
    <p:sldId id="279" r:id="rId32"/>
  </p:sldIdLst>
  <p:sldSz cx="12192000" cy="6858000"/>
  <p:notesSz cx="6858000" cy="9144000"/>
  <p:embeddedFontLst>
    <p:embeddedFont>
      <p:font typeface="UTM Avo" panose="02040603050506020204" pitchFamily="18" charset="0"/>
      <p:regular r:id="rId34"/>
      <p:bold r:id="rId35"/>
      <p:boldItalic r:id="rId36"/>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90" autoAdjust="0"/>
    <p:restoredTop sz="94704"/>
  </p:normalViewPr>
  <p:slideViewPr>
    <p:cSldViewPr snapToGrid="0">
      <p:cViewPr varScale="1">
        <p:scale>
          <a:sx n="83" d="100"/>
          <a:sy n="83"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15227-C5BE-C046-93E9-F859B85F96BF}" type="datetimeFigureOut">
              <a:rPr lang="en-VN" smtClean="0"/>
              <a:t>01/07/2025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FAD7B-D771-744E-B02C-C7E8F0BC829F}" type="slidenum">
              <a:rPr lang="en-VN" smtClean="0"/>
              <a:t>‹#›</a:t>
            </a:fld>
            <a:endParaRPr lang="en-VN"/>
          </a:p>
        </p:txBody>
      </p:sp>
    </p:spTree>
    <p:extLst>
      <p:ext uri="{BB962C8B-B14F-4D97-AF65-F5344CB8AC3E}">
        <p14:creationId xmlns:p14="http://schemas.microsoft.com/office/powerpoint/2010/main" val="66614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7</a:t>
            </a:fld>
            <a:endParaRPr lang="en-VN"/>
          </a:p>
        </p:txBody>
      </p:sp>
    </p:spTree>
    <p:extLst>
      <p:ext uri="{BB962C8B-B14F-4D97-AF65-F5344CB8AC3E}">
        <p14:creationId xmlns:p14="http://schemas.microsoft.com/office/powerpoint/2010/main" val="105747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12</a:t>
            </a:fld>
            <a:endParaRPr lang="en-VN"/>
          </a:p>
        </p:txBody>
      </p:sp>
    </p:spTree>
    <p:extLst>
      <p:ext uri="{BB962C8B-B14F-4D97-AF65-F5344CB8AC3E}">
        <p14:creationId xmlns:p14="http://schemas.microsoft.com/office/powerpoint/2010/main" val="349798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22</a:t>
            </a:fld>
            <a:endParaRPr lang="en-VN"/>
          </a:p>
        </p:txBody>
      </p:sp>
    </p:spTree>
    <p:extLst>
      <p:ext uri="{BB962C8B-B14F-4D97-AF65-F5344CB8AC3E}">
        <p14:creationId xmlns:p14="http://schemas.microsoft.com/office/powerpoint/2010/main" val="42881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1/7/2025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1/7/2025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1/7/2025</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racket.koodiaapinen.fi/" TargetMode="External"/><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youtu.be/uLKyPw_HH1o?feature=shared" TargetMode="External"/><Relationship Id="rId5" Type="http://schemas.openxmlformats.org/officeDocument/2006/relationships/image" Target="../media/image1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slideLayout" Target="../slideLayouts/slideLayout7.xml"/><Relationship Id="rId21" Type="http://schemas.openxmlformats.org/officeDocument/2006/relationships/image" Target="../media/image37.jpeg"/><Relationship Id="rId7" Type="http://schemas.openxmlformats.org/officeDocument/2006/relationships/slide" Target="slide16.xml"/><Relationship Id="rId12" Type="http://schemas.openxmlformats.org/officeDocument/2006/relationships/image" Target="../media/image29.png"/><Relationship Id="rId17" Type="http://schemas.openxmlformats.org/officeDocument/2006/relationships/slide" Target="slide20.xml"/><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slide" Target="slide15.xml"/><Relationship Id="rId15" Type="http://schemas.openxmlformats.org/officeDocument/2006/relationships/image" Target="../media/image32.png"/><Relationship Id="rId10" Type="http://schemas.openxmlformats.org/officeDocument/2006/relationships/slide" Target="slide19.xml"/><Relationship Id="rId19"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slide" Target="slide18.xml"/><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slide" Target="slide14.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37.jpeg"/><Relationship Id="rId4" Type="http://schemas.openxmlformats.org/officeDocument/2006/relationships/image" Target="../media/image39.sv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slide" Target="slide14.xml"/><Relationship Id="rId4" Type="http://schemas.openxmlformats.org/officeDocument/2006/relationships/image" Target="../media/image39.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38.png"/><Relationship Id="rId7" Type="http://schemas.openxmlformats.org/officeDocument/2006/relationships/image" Target="../media/image44.jp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image" Target="../media/image39.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39.svg"/><Relationship Id="rId9"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3.png"/><Relationship Id="rId10" Type="http://schemas.openxmlformats.org/officeDocument/2006/relationships/image" Target="../media/image42.png"/><Relationship Id="rId4" Type="http://schemas.openxmlformats.org/officeDocument/2006/relationships/image" Target="../media/image39.svg"/><Relationship Id="rId9"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24/"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tieng-viet-4-tap-2/1/388/24/" TargetMode="External"/><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tieng-viet-4-tap-2/1/388/24/"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image" Target="../media/image53.jpg"/><Relationship Id="rId1" Type="http://schemas.openxmlformats.org/officeDocument/2006/relationships/slideLayout" Target="../slideLayouts/slideLayout23.xml"/><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ieng-viet-4-tap-2/1/388/24/"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hoc10.vn/doc-sach/tieng-viet-4-tap-2/1/388/24/"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279662"/>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22</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3</a:t>
            </a:r>
            <a:r>
              <a:rPr kumimoji="0" lang="en-US" sz="5400" b="1" i="0" u="none" strike="noStrike" kern="0" cap="none" spc="0" normalizeH="0" baseline="0" noProof="0">
                <a:ln>
                  <a:noFill/>
                </a:ln>
                <a:solidFill>
                  <a:srgbClr val="FF0000"/>
                </a:solidFill>
                <a:effectLst/>
                <a:uLnTx/>
                <a:uFillTx/>
                <a:latin typeface="UTM Avo" panose="02040603050506020204" pitchFamily="18"/>
                <a:cs typeface="Arial" panose="020B0604020202020204" pitchFamily="34" charset="0"/>
                <a:sym typeface="Calibri"/>
              </a:rPr>
              <a:t>: </a:t>
            </a:r>
            <a:r>
              <a:rPr lang="en-US" sz="5400" b="1" i="0" u="none" strike="noStrike">
                <a:solidFill>
                  <a:srgbClr val="FF0000"/>
                </a:solidFill>
                <a:effectLst/>
                <a:latin typeface="UTM Avo" panose="02040603050506020204" pitchFamily="18"/>
              </a:rPr>
              <a:t>Sự </a:t>
            </a:r>
            <a:r>
              <a:rPr lang="en-US" sz="5400" b="1" i="0" u="none" strike="noStrike" err="1">
                <a:solidFill>
                  <a:srgbClr val="FF0000"/>
                </a:solidFill>
                <a:effectLst/>
                <a:latin typeface="UTM Avo" panose="02040603050506020204" pitchFamily="18"/>
              </a:rPr>
              <a:t>thật</a:t>
            </a:r>
            <a:r>
              <a:rPr lang="en-US" sz="5400" b="1" i="0" u="none" strike="noStrike">
                <a:solidFill>
                  <a:srgbClr val="FF0000"/>
                </a:solidFill>
                <a:effectLst/>
                <a:latin typeface="UTM Avo" panose="02040603050506020204" pitchFamily="18"/>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400" b="1" i="0" u="none" strike="noStrike">
                <a:solidFill>
                  <a:srgbClr val="FF0000"/>
                </a:solidFill>
                <a:effectLst/>
                <a:latin typeface="UTM Avo" panose="02040603050506020204" pitchFamily="18"/>
              </a:rPr>
              <a:t>là thước đo chân lí</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Google Shape;191;p11">
            <a:extLst>
              <a:ext uri="{FF2B5EF4-FFF2-40B4-BE49-F238E27FC236}">
                <a16:creationId xmlns:a16="http://schemas.microsoft.com/office/drawing/2014/main" id="{37172955-8D51-EFC7-7DA0-5FB433C7A005}"/>
              </a:ext>
            </a:extLst>
          </p:cNvPr>
          <p:cNvSpPr txBox="1"/>
          <p:nvPr/>
        </p:nvSpPr>
        <p:spPr>
          <a:xfrm>
            <a:off x="3243497" y="1710950"/>
            <a:ext cx="5832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tập tra từ điển</a:t>
            </a:r>
            <a:endParaRPr sz="2400" b="1" dirty="0">
              <a:solidFill>
                <a:schemeClr val="bg1"/>
              </a:solidFill>
              <a:latin typeface="UTM Avo" panose="02040603050506020204" pitchFamily="18"/>
            </a:endParaRPr>
          </a:p>
        </p:txBody>
      </p:sp>
      <p:sp>
        <p:nvSpPr>
          <p:cNvPr id="17" name="Google Shape;194;p11">
            <a:extLst>
              <a:ext uri="{FF2B5EF4-FFF2-40B4-BE49-F238E27FC236}">
                <a16:creationId xmlns:a16="http://schemas.microsoft.com/office/drawing/2014/main" id="{01E79F32-1EFB-3885-0BFE-679BA7561357}"/>
              </a:ext>
            </a:extLst>
          </p:cNvPr>
          <p:cNvSpPr/>
          <p:nvPr/>
        </p:nvSpPr>
        <p:spPr>
          <a:xfrm>
            <a:off x="8770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Lập luận</a:t>
            </a:r>
            <a:endParaRPr sz="2400">
              <a:solidFill>
                <a:schemeClr val="bg1"/>
              </a:solidFill>
              <a:latin typeface="UTM Avo" panose="02040603050506020204" pitchFamily="18"/>
            </a:endParaRPr>
          </a:p>
        </p:txBody>
      </p:sp>
      <p:sp>
        <p:nvSpPr>
          <p:cNvPr id="18" name="Google Shape;195;p11">
            <a:extLst>
              <a:ext uri="{FF2B5EF4-FFF2-40B4-BE49-F238E27FC236}">
                <a16:creationId xmlns:a16="http://schemas.microsoft.com/office/drawing/2014/main" id="{58B21BC2-53F0-4078-E8F3-11D43AFBDC7C}"/>
              </a:ext>
            </a:extLst>
          </p:cNvPr>
          <p:cNvSpPr/>
          <p:nvPr/>
        </p:nvSpPr>
        <p:spPr>
          <a:xfrm>
            <a:off x="47632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Kính viễn vọng</a:t>
            </a:r>
            <a:endParaRPr sz="2400">
              <a:solidFill>
                <a:schemeClr val="bg1"/>
              </a:solidFill>
              <a:latin typeface="UTM Avo" panose="02040603050506020204" pitchFamily="18"/>
            </a:endParaRPr>
          </a:p>
        </p:txBody>
      </p:sp>
      <p:sp>
        <p:nvSpPr>
          <p:cNvPr id="19" name="Google Shape;196;p11">
            <a:extLst>
              <a:ext uri="{FF2B5EF4-FFF2-40B4-BE49-F238E27FC236}">
                <a16:creationId xmlns:a16="http://schemas.microsoft.com/office/drawing/2014/main" id="{44EA7716-79E4-4F6F-4767-337F463698BD}"/>
              </a:ext>
            </a:extLst>
          </p:cNvPr>
          <p:cNvSpPr/>
          <p:nvPr/>
        </p:nvSpPr>
        <p:spPr>
          <a:xfrm>
            <a:off x="86494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Ủng hộ</a:t>
            </a:r>
            <a:endParaRPr sz="2400">
              <a:solidFill>
                <a:schemeClr val="bg1"/>
              </a:solidFill>
              <a:latin typeface="UTM Avo" panose="02040603050506020204" pitchFamily="18"/>
            </a:endParaRPr>
          </a:p>
        </p:txBody>
      </p:sp>
      <p:sp>
        <p:nvSpPr>
          <p:cNvPr id="20" name="Google Shape;197;p11">
            <a:extLst>
              <a:ext uri="{FF2B5EF4-FFF2-40B4-BE49-F238E27FC236}">
                <a16:creationId xmlns:a16="http://schemas.microsoft.com/office/drawing/2014/main" id="{5EF9383A-3144-4C37-0CE1-2949A4E9454B}"/>
              </a:ext>
            </a:extLst>
          </p:cNvPr>
          <p:cNvSpPr/>
          <p:nvPr/>
        </p:nvSpPr>
        <p:spPr>
          <a:xfrm>
            <a:off x="3180419" y="3564397"/>
            <a:ext cx="5832751" cy="3259047"/>
          </a:xfrm>
          <a:custGeom>
            <a:avLst/>
            <a:gdLst/>
            <a:ahLst/>
            <a:cxnLst/>
            <a:rect l="l" t="t" r="r" b="b"/>
            <a:pathLst>
              <a:path w="1290583" h="721113" extrusionOk="0">
                <a:moveTo>
                  <a:pt x="0" y="0"/>
                </a:moveTo>
                <a:lnTo>
                  <a:pt x="1290583" y="0"/>
                </a:lnTo>
                <a:lnTo>
                  <a:pt x="1290583" y="721113"/>
                </a:lnTo>
                <a:lnTo>
                  <a:pt x="0" y="721113"/>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36532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02;p12">
            <a:extLst>
              <a:ext uri="{FF2B5EF4-FFF2-40B4-BE49-F238E27FC236}">
                <a16:creationId xmlns:a16="http://schemas.microsoft.com/office/drawing/2014/main" id="{6B8B1743-C2DE-7FC5-72CE-83AC941BC4D7}"/>
              </a:ext>
            </a:extLst>
          </p:cNvPr>
          <p:cNvSpPr txBox="1"/>
          <p:nvPr/>
        </p:nvSpPr>
        <p:spPr>
          <a:xfrm>
            <a:off x="4546599" y="1598512"/>
            <a:ext cx="3098800"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Luyện đọc</a:t>
            </a:r>
            <a:endParaRPr sz="2400" b="1">
              <a:solidFill>
                <a:schemeClr val="bg1"/>
              </a:solidFill>
              <a:latin typeface="UTM Avo" panose="02040603050506020204" pitchFamily="18"/>
            </a:endParaRPr>
          </a:p>
        </p:txBody>
      </p:sp>
      <p:sp>
        <p:nvSpPr>
          <p:cNvPr id="5" name="Google Shape;205;p12">
            <a:extLst>
              <a:ext uri="{FF2B5EF4-FFF2-40B4-BE49-F238E27FC236}">
                <a16:creationId xmlns:a16="http://schemas.microsoft.com/office/drawing/2014/main" id="{B6160B86-0FA1-F5B2-9DF4-F702DC8B0B3D}"/>
              </a:ext>
            </a:extLst>
          </p:cNvPr>
          <p:cNvSpPr/>
          <p:nvPr/>
        </p:nvSpPr>
        <p:spPr>
          <a:xfrm>
            <a:off x="1117599" y="2262797"/>
            <a:ext cx="9956800" cy="1407888"/>
          </a:xfrm>
          <a:prstGeom prst="wedgeRectCallout">
            <a:avLst>
              <a:gd name="adj1" fmla="val -19430"/>
              <a:gd name="adj2" fmla="val 49342"/>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a:solidFill>
                  <a:schemeClr val="bg1"/>
                </a:solidFill>
                <a:latin typeface="UTM Avo" panose="02040603050506020204" pitchFamily="18"/>
              </a:rPr>
              <a:t>Luyện đọc bài với giọng đọc diễn cảm, nhấn giọng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đúng chỗ, phù hợp và đọc đúng các từ khó có trong bài đọc.</a:t>
            </a:r>
            <a:endParaRPr sz="2400">
              <a:solidFill>
                <a:schemeClr val="bg1"/>
              </a:solidFill>
              <a:latin typeface="UTM Avo" panose="02040603050506020204" pitchFamily="18"/>
            </a:endParaRPr>
          </a:p>
        </p:txBody>
      </p:sp>
      <p:sp>
        <p:nvSpPr>
          <p:cNvPr id="6" name="Google Shape;206;p12">
            <a:extLst>
              <a:ext uri="{FF2B5EF4-FFF2-40B4-BE49-F238E27FC236}">
                <a16:creationId xmlns:a16="http://schemas.microsoft.com/office/drawing/2014/main" id="{E19AD1E9-7E9B-714D-B4A1-27DFC616CC9B}"/>
              </a:ext>
            </a:extLst>
          </p:cNvPr>
          <p:cNvSpPr>
            <a:spLocks noChangeAspect="1"/>
          </p:cNvSpPr>
          <p:nvPr/>
        </p:nvSpPr>
        <p:spPr>
          <a:xfrm>
            <a:off x="4030981" y="3891259"/>
            <a:ext cx="4130037" cy="2966741"/>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33676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oogle Shape;216;p13">
            <a:extLst>
              <a:ext uri="{FF2B5EF4-FFF2-40B4-BE49-F238E27FC236}">
                <a16:creationId xmlns:a16="http://schemas.microsoft.com/office/drawing/2014/main" id="{61CB6534-08F2-EA0F-1A9F-1EE77D1B1834}"/>
              </a:ext>
            </a:extLst>
          </p:cNvPr>
          <p:cNvGrpSpPr/>
          <p:nvPr/>
        </p:nvGrpSpPr>
        <p:grpSpPr>
          <a:xfrm>
            <a:off x="5901377" y="2105903"/>
            <a:ext cx="4144323" cy="3458499"/>
            <a:chOff x="0" y="0"/>
            <a:chExt cx="9900341" cy="7668429"/>
          </a:xfrm>
        </p:grpSpPr>
        <p:sp>
          <p:nvSpPr>
            <p:cNvPr id="8" name="Google Shape;217;p13">
              <a:extLst>
                <a:ext uri="{FF2B5EF4-FFF2-40B4-BE49-F238E27FC236}">
                  <a16:creationId xmlns:a16="http://schemas.microsoft.com/office/drawing/2014/main" id="{09DEAF09-E5DC-C0F5-8F3D-5A59783B8044}"/>
                </a:ext>
              </a:extLst>
            </p:cNvPr>
            <p:cNvSpPr/>
            <p:nvPr/>
          </p:nvSpPr>
          <p:spPr>
            <a:xfrm>
              <a:off x="213031" y="0"/>
              <a:ext cx="9321878" cy="7297724"/>
            </a:xfrm>
            <a:custGeom>
              <a:avLst/>
              <a:gdLst/>
              <a:ahLst/>
              <a:cxnLst/>
              <a:rect l="l" t="t" r="r" b="b"/>
              <a:pathLst>
                <a:path w="9321878" h="7297724" extrusionOk="0">
                  <a:moveTo>
                    <a:pt x="0" y="0"/>
                  </a:moveTo>
                  <a:lnTo>
                    <a:pt x="9321879" y="0"/>
                  </a:lnTo>
                  <a:lnTo>
                    <a:pt x="9321879" y="7297724"/>
                  </a:lnTo>
                  <a:lnTo>
                    <a:pt x="0" y="7297724"/>
                  </a:lnTo>
                  <a:lnTo>
                    <a:pt x="0" y="0"/>
                  </a:lnTo>
                  <a:close/>
                </a:path>
              </a:pathLst>
            </a:custGeom>
            <a:blipFill rotWithShape="1">
              <a:blip r:embed="rId4">
                <a:alphaModFix/>
              </a:blip>
              <a:stretch>
                <a:fillRect l="-124180" t="-42140"/>
              </a:stretch>
            </a:blipFill>
            <a:ln>
              <a:noFill/>
            </a:ln>
          </p:spPr>
          <p:txBody>
            <a:bodyPr spcFirstLastPara="1" wrap="square" lIns="60950" tIns="30467" rIns="60950" bIns="30467" anchor="t" anchorCtr="0">
              <a:noAutofit/>
            </a:bodyPr>
            <a:lstStyle/>
            <a:p>
              <a:endParaRPr sz="1200">
                <a:solidFill>
                  <a:schemeClr val="bg1"/>
                </a:solidFill>
                <a:latin typeface="Calibri"/>
                <a:ea typeface="Calibri"/>
                <a:cs typeface="Calibri"/>
                <a:sym typeface="Calibri"/>
              </a:endParaRPr>
            </a:p>
          </p:txBody>
        </p:sp>
        <p:sp>
          <p:nvSpPr>
            <p:cNvPr id="9" name="Google Shape;218;p13">
              <a:extLst>
                <a:ext uri="{FF2B5EF4-FFF2-40B4-BE49-F238E27FC236}">
                  <a16:creationId xmlns:a16="http://schemas.microsoft.com/office/drawing/2014/main" id="{D2E36951-D3CE-3AE7-5D9E-67F824810348}"/>
                </a:ext>
              </a:extLst>
            </p:cNvPr>
            <p:cNvSpPr/>
            <p:nvPr/>
          </p:nvSpPr>
          <p:spPr>
            <a:xfrm>
              <a:off x="0" y="0"/>
              <a:ext cx="9900341" cy="7668429"/>
            </a:xfrm>
            <a:custGeom>
              <a:avLst/>
              <a:gdLst/>
              <a:ahLst/>
              <a:cxnLst/>
              <a:rect l="l" t="t" r="r" b="b"/>
              <a:pathLst>
                <a:path w="9900341" h="7668429" extrusionOk="0">
                  <a:moveTo>
                    <a:pt x="0" y="0"/>
                  </a:moveTo>
                  <a:lnTo>
                    <a:pt x="9900341" y="0"/>
                  </a:lnTo>
                  <a:lnTo>
                    <a:pt x="9900341" y="7668429"/>
                  </a:lnTo>
                  <a:lnTo>
                    <a:pt x="0" y="7668429"/>
                  </a:lnTo>
                  <a:lnTo>
                    <a:pt x="0" y="0"/>
                  </a:lnTo>
                  <a:close/>
                </a:path>
              </a:pathLst>
            </a:custGeom>
            <a:blipFill rotWithShape="1">
              <a:blip r:embed="rId5">
                <a:alphaModFix/>
              </a:blip>
              <a:stretch>
                <a:fillRect t="-28842"/>
              </a:stretch>
            </a:blipFill>
            <a:ln>
              <a:noFill/>
            </a:ln>
          </p:spPr>
          <p:txBody>
            <a:bodyPr spcFirstLastPara="1" wrap="square" lIns="60950" tIns="30467" rIns="60950" bIns="30467" anchor="t" anchorCtr="0">
              <a:noAutofit/>
            </a:bodyPr>
            <a:lstStyle/>
            <a:p>
              <a:endParaRPr sz="1200">
                <a:solidFill>
                  <a:schemeClr val="bg1"/>
                </a:solidFill>
                <a:latin typeface="Calibri"/>
                <a:ea typeface="Calibri"/>
                <a:cs typeface="Calibri"/>
                <a:sym typeface="Calibri"/>
              </a:endParaRPr>
            </a:p>
          </p:txBody>
        </p:sp>
      </p:grpSp>
      <p:sp>
        <p:nvSpPr>
          <p:cNvPr id="10" name="Google Shape;219;p13">
            <a:extLst>
              <a:ext uri="{FF2B5EF4-FFF2-40B4-BE49-F238E27FC236}">
                <a16:creationId xmlns:a16="http://schemas.microsoft.com/office/drawing/2014/main" id="{96F12D0A-FCA7-F963-A9AA-10656D8DA5AB}"/>
              </a:ext>
            </a:extLst>
          </p:cNvPr>
          <p:cNvSpPr/>
          <p:nvPr/>
        </p:nvSpPr>
        <p:spPr>
          <a:xfrm>
            <a:off x="7112794" y="4699000"/>
            <a:ext cx="1016000" cy="457200"/>
          </a:xfrm>
          <a:prstGeom prst="flowChartProcess">
            <a:avLst/>
          </a:prstGeom>
          <a:solidFill>
            <a:srgbClr val="F4E9DD"/>
          </a:solidFill>
          <a:ln>
            <a:noFill/>
          </a:ln>
        </p:spPr>
        <p:txBody>
          <a:bodyPr spcFirstLastPara="1" wrap="square" lIns="60950" tIns="30467" rIns="60950" bIns="30467" anchor="ctr" anchorCtr="0">
            <a:noAutofit/>
          </a:bodyPr>
          <a:lstStyle/>
          <a:p>
            <a:pPr algn="ctr"/>
            <a:endParaRPr sz="1200">
              <a:solidFill>
                <a:schemeClr val="bg1"/>
              </a:solidFill>
              <a:latin typeface="Calibri"/>
              <a:ea typeface="Calibri"/>
              <a:cs typeface="Calibri"/>
              <a:sym typeface="Calibri"/>
            </a:endParaRPr>
          </a:p>
        </p:txBody>
      </p:sp>
      <p:sp>
        <p:nvSpPr>
          <p:cNvPr id="11" name="Google Shape;220;p13">
            <a:extLst>
              <a:ext uri="{FF2B5EF4-FFF2-40B4-BE49-F238E27FC236}">
                <a16:creationId xmlns:a16="http://schemas.microsoft.com/office/drawing/2014/main" id="{0147C335-ACA7-9D24-888B-EC167FA0C56F}"/>
              </a:ext>
            </a:extLst>
          </p:cNvPr>
          <p:cNvSpPr txBox="1"/>
          <p:nvPr/>
        </p:nvSpPr>
        <p:spPr>
          <a:xfrm>
            <a:off x="1361070" y="2357339"/>
            <a:ext cx="3759200" cy="2554519"/>
          </a:xfrm>
          <a:prstGeom prst="rect">
            <a:avLst/>
          </a:prstGeom>
          <a:noFill/>
          <a:ln>
            <a:noFill/>
          </a:ln>
        </p:spPr>
        <p:txBody>
          <a:bodyPr spcFirstLastPara="1" wrap="square" lIns="60950" tIns="30467" rIns="60950" bIns="30467" anchor="t" anchorCtr="0">
            <a:spAutoFit/>
          </a:bodyPr>
          <a:lstStyle/>
          <a:p>
            <a:pPr algn="ctr">
              <a:lnSpc>
                <a:spcPct val="150000"/>
              </a:lnSpc>
            </a:pPr>
            <a:r>
              <a:rPr lang="vi-VN" sz="5400" b="1" dirty="0">
                <a:solidFill>
                  <a:schemeClr val="bg1"/>
                </a:solidFill>
                <a:latin typeface="UTM Avo" panose="02040603050506020204" pitchFamily="18"/>
              </a:rPr>
              <a:t>2.</a:t>
            </a:r>
            <a:endParaRPr sz="7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700" dirty="0">
              <a:solidFill>
                <a:schemeClr val="bg1"/>
              </a:solidFill>
              <a:latin typeface="UTM Avo" panose="02040603050506020204" pitchFamily="18"/>
            </a:endParaRPr>
          </a:p>
        </p:txBody>
      </p:sp>
      <p:grpSp>
        <p:nvGrpSpPr>
          <p:cNvPr id="21" name="Group 20">
            <a:extLst>
              <a:ext uri="{FF2B5EF4-FFF2-40B4-BE49-F238E27FC236}">
                <a16:creationId xmlns:a16="http://schemas.microsoft.com/office/drawing/2014/main" id="{D075203B-D86A-E619-7280-3CD9FC99B51E}"/>
              </a:ext>
            </a:extLst>
          </p:cNvPr>
          <p:cNvGrpSpPr/>
          <p:nvPr/>
        </p:nvGrpSpPr>
        <p:grpSpPr>
          <a:xfrm>
            <a:off x="10045700" y="585298"/>
            <a:ext cx="2158207" cy="1609505"/>
            <a:chOff x="428140" y="2117771"/>
            <a:chExt cx="2158207" cy="1609505"/>
          </a:xfrm>
        </p:grpSpPr>
        <p:pic>
          <p:nvPicPr>
            <p:cNvPr id="17" name="Picture 16">
              <a:hlinkClick r:id="rId6"/>
              <a:extLst>
                <a:ext uri="{FF2B5EF4-FFF2-40B4-BE49-F238E27FC236}">
                  <a16:creationId xmlns:a16="http://schemas.microsoft.com/office/drawing/2014/main" id="{F4FB0796-4803-7487-A8DD-A4264B920A1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79170" y="2117771"/>
              <a:ext cx="1071253" cy="1071253"/>
            </a:xfrm>
            <a:prstGeom prst="rect">
              <a:avLst/>
            </a:prstGeom>
          </p:spPr>
        </p:pic>
        <p:sp>
          <p:nvSpPr>
            <p:cNvPr id="20" name="TextBox 19">
              <a:extLst>
                <a:ext uri="{FF2B5EF4-FFF2-40B4-BE49-F238E27FC236}">
                  <a16:creationId xmlns:a16="http://schemas.microsoft.com/office/drawing/2014/main" id="{D0078CA7-00EB-FCA0-910D-1A371131B201}"/>
                </a:ext>
              </a:extLst>
            </p:cNvPr>
            <p:cNvSpPr txBox="1"/>
            <p:nvPr/>
          </p:nvSpPr>
          <p:spPr>
            <a:xfrm>
              <a:off x="428140" y="3080945"/>
              <a:ext cx="2158207" cy="646331"/>
            </a:xfrm>
            <a:prstGeom prst="rect">
              <a:avLst/>
            </a:prstGeom>
            <a:noFill/>
          </p:spPr>
          <p:txBody>
            <a:bodyPr wrap="square">
              <a:spAutoFit/>
            </a:bodyPr>
            <a:lstStyle/>
            <a:p>
              <a:pPr algn="ctr"/>
              <a:r>
                <a:rPr lang="en-VN" b="1" dirty="0">
                  <a:solidFill>
                    <a:schemeClr val="bg1"/>
                  </a:solidFill>
                  <a:latin typeface="UTM Avo" panose="02040603050506020204" pitchFamily="18"/>
                </a:rPr>
                <a:t>Ấn </a:t>
              </a:r>
              <a:r>
                <a:rPr lang="en-VN" b="1">
                  <a:solidFill>
                    <a:schemeClr val="bg1"/>
                  </a:solidFill>
                  <a:latin typeface="UTM Avo" panose="02040603050506020204" pitchFamily="18"/>
                </a:rPr>
                <a:t>để </a:t>
              </a:r>
              <a:r>
                <a:rPr lang="en-US" b="1">
                  <a:solidFill>
                    <a:schemeClr val="bg1"/>
                  </a:solidFill>
                  <a:latin typeface="UTM Avo" panose="02040603050506020204" pitchFamily="18"/>
                </a:rPr>
                <a:t>xem video kể chuyện</a:t>
              </a:r>
              <a:endParaRPr lang="en-VN" b="1" dirty="0">
                <a:solidFill>
                  <a:schemeClr val="bg1"/>
                </a:solidFill>
                <a:latin typeface="UTM Avo" panose="02040603050506020204" pitchFamily="18"/>
              </a:endParaRPr>
            </a:p>
          </p:txBody>
        </p:sp>
      </p:grpSp>
    </p:spTree>
    <p:extLst>
      <p:ext uri="{BB962C8B-B14F-4D97-AF65-F5344CB8AC3E}">
        <p14:creationId xmlns:p14="http://schemas.microsoft.com/office/powerpoint/2010/main" val="24502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228;p14">
            <a:extLst>
              <a:ext uri="{FF2B5EF4-FFF2-40B4-BE49-F238E27FC236}">
                <a16:creationId xmlns:a16="http://schemas.microsoft.com/office/drawing/2014/main" id="{75DEA06A-35C2-F467-026A-B5A118BCAC43}"/>
              </a:ext>
            </a:extLst>
          </p:cNvPr>
          <p:cNvSpPr/>
          <p:nvPr/>
        </p:nvSpPr>
        <p:spPr>
          <a:xfrm>
            <a:off x="3022427" y="1854200"/>
            <a:ext cx="8598074" cy="4902199"/>
          </a:xfrm>
          <a:prstGeom prst="rect">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0" anchor="b" anchorCtr="0">
            <a:noAutofit/>
          </a:bodyPr>
          <a:lstStyle/>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Vì sao Ga-li-lê quyết định làm thí nghiệm về tốc độ rơi của các vật?</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Nhờ đâu mà ông đã đạt được kết quả nghiên cứu sau lần thất bại đầu tiên?</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Thí nghiệm của Ga-li-lê về tốc độ rơi của các vật cho thấy ông là người như thế nào?</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Vì sao từ chỗ phản đối lí thuyết của Cô-péc-ních, Ga-li-lê lại tán thành ý kiến của nhà bác học này?</a:t>
            </a:r>
            <a:endParaRPr sz="2000" dirty="0">
              <a:solidFill>
                <a:schemeClr val="bg1"/>
              </a:solidFill>
              <a:latin typeface="UTM Avo" panose="02040603050506020204" pitchFamily="18"/>
            </a:endParaRPr>
          </a:p>
          <a:p>
            <a:pPr marL="381019" indent="-381019">
              <a:lnSpc>
                <a:spcPct val="150000"/>
              </a:lnSpc>
              <a:buSzPct val="130000"/>
              <a:buFont typeface="Arial"/>
              <a:buChar char="•"/>
            </a:pPr>
            <a:r>
              <a:rPr lang="vi-VN" sz="2000" b="1" dirty="0">
                <a:solidFill>
                  <a:schemeClr val="bg1"/>
                </a:solidFill>
                <a:latin typeface="UTM Avo" panose="02040603050506020204" pitchFamily="18"/>
              </a:rPr>
              <a:t>Câu 5. </a:t>
            </a:r>
            <a:r>
              <a:rPr lang="vi-VN" sz="2000" dirty="0">
                <a:solidFill>
                  <a:schemeClr val="bg1"/>
                </a:solidFill>
                <a:latin typeface="UTM Avo" panose="02040603050506020204" pitchFamily="18"/>
              </a:rPr>
              <a:t>Việc Ga-li-lê thừa nhận sai lầm của mình và kiên quyết bảo vệ lí thuyết của Cô-péc-ních nói lên điều gì về ông?</a:t>
            </a:r>
            <a:endParaRPr sz="2000" dirty="0">
              <a:solidFill>
                <a:schemeClr val="bg1"/>
              </a:solidFill>
              <a:latin typeface="UTM Avo" panose="02040603050506020204" pitchFamily="18"/>
            </a:endParaRPr>
          </a:p>
        </p:txBody>
      </p:sp>
      <p:sp>
        <p:nvSpPr>
          <p:cNvPr id="22" name="Google Shape;229;p14">
            <a:extLst>
              <a:ext uri="{FF2B5EF4-FFF2-40B4-BE49-F238E27FC236}">
                <a16:creationId xmlns:a16="http://schemas.microsoft.com/office/drawing/2014/main" id="{A2105A29-0932-1538-6D2F-24C0389113A6}"/>
              </a:ext>
            </a:extLst>
          </p:cNvPr>
          <p:cNvSpPr/>
          <p:nvPr/>
        </p:nvSpPr>
        <p:spPr>
          <a:xfrm>
            <a:off x="2133600" y="1601116"/>
            <a:ext cx="3962400" cy="506168"/>
          </a:xfrm>
          <a:prstGeom prst="homePlate">
            <a:avLst>
              <a:gd name="adj" fmla="val 50000"/>
            </a:avLst>
          </a:pr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dirty="0">
                <a:solidFill>
                  <a:schemeClr val="bg1"/>
                </a:solidFill>
                <a:latin typeface="UTM Avo" panose="02040603050506020204" pitchFamily="18"/>
              </a:rPr>
              <a:t>Trả lời câu hỏi</a:t>
            </a:r>
            <a:endParaRPr sz="2400" dirty="0">
              <a:solidFill>
                <a:schemeClr val="bg1"/>
              </a:solidFill>
              <a:latin typeface="UTM Avo" panose="02040603050506020204" pitchFamily="18"/>
            </a:endParaRPr>
          </a:p>
        </p:txBody>
      </p:sp>
      <p:sp>
        <p:nvSpPr>
          <p:cNvPr id="23" name="Google Shape;230;p14">
            <a:extLst>
              <a:ext uri="{FF2B5EF4-FFF2-40B4-BE49-F238E27FC236}">
                <a16:creationId xmlns:a16="http://schemas.microsoft.com/office/drawing/2014/main" id="{777E3939-672A-82AC-1743-003A00EECD5F}"/>
              </a:ext>
            </a:extLst>
          </p:cNvPr>
          <p:cNvSpPr/>
          <p:nvPr/>
        </p:nvSpPr>
        <p:spPr>
          <a:xfrm>
            <a:off x="546896" y="3142383"/>
            <a:ext cx="2475531" cy="3715617"/>
          </a:xfrm>
          <a:custGeom>
            <a:avLst/>
            <a:gdLst/>
            <a:ahLst/>
            <a:cxnLst/>
            <a:rect l="l" t="t" r="r" b="b"/>
            <a:pathLst>
              <a:path w="852891" h="1280136" extrusionOk="0">
                <a:moveTo>
                  <a:pt x="0" y="0"/>
                </a:moveTo>
                <a:lnTo>
                  <a:pt x="852891" y="0"/>
                </a:lnTo>
                <a:lnTo>
                  <a:pt x="852891" y="1280136"/>
                </a:lnTo>
                <a:lnTo>
                  <a:pt x="0" y="1280136"/>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7360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Picture 28" descr="bd81bbb18139c6b7a3c3be45a0b5eaa8.png">
            <a:hlinkClick r:id="rId5" action="ppaction://hlinksldjump"/>
            <a:extLst>
              <a:ext uri="{FF2B5EF4-FFF2-40B4-BE49-F238E27FC236}">
                <a16:creationId xmlns:a16="http://schemas.microsoft.com/office/drawing/2014/main" id="{C4BB6C44-64A4-B69C-A8FE-F4618029156E}"/>
              </a:ext>
            </a:extLst>
          </p:cNvPr>
          <p:cNvPicPr>
            <a:picLocks noChangeAspect="1"/>
          </p:cNvPicPr>
          <p:nvPr/>
        </p:nvPicPr>
        <p:blipFill>
          <a:blip r:embed="rId6" cstate="print"/>
          <a:stretch>
            <a:fillRect/>
          </a:stretch>
        </p:blipFill>
        <p:spPr>
          <a:xfrm>
            <a:off x="1866900" y="5183556"/>
            <a:ext cx="1295400" cy="1295400"/>
          </a:xfrm>
          <a:prstGeom prst="rect">
            <a:avLst/>
          </a:prstGeom>
        </p:spPr>
      </p:pic>
      <p:pic>
        <p:nvPicPr>
          <p:cNvPr id="30" name="Picture 29" descr="bd81bbb18139c6b7a3c3be45a0b5eaa8.png">
            <a:hlinkClick r:id="rId7" action="ppaction://hlinksldjump"/>
            <a:extLst>
              <a:ext uri="{FF2B5EF4-FFF2-40B4-BE49-F238E27FC236}">
                <a16:creationId xmlns:a16="http://schemas.microsoft.com/office/drawing/2014/main" id="{E7B8C4E8-C33D-D9BA-956B-237F84A2F192}"/>
              </a:ext>
            </a:extLst>
          </p:cNvPr>
          <p:cNvPicPr>
            <a:picLocks noChangeAspect="1"/>
          </p:cNvPicPr>
          <p:nvPr/>
        </p:nvPicPr>
        <p:blipFill>
          <a:blip r:embed="rId6" cstate="print"/>
          <a:stretch>
            <a:fillRect/>
          </a:stretch>
        </p:blipFill>
        <p:spPr>
          <a:xfrm>
            <a:off x="3460750" y="5181600"/>
            <a:ext cx="1295400" cy="1295400"/>
          </a:xfrm>
          <a:prstGeom prst="rect">
            <a:avLst/>
          </a:prstGeom>
        </p:spPr>
      </p:pic>
      <p:pic>
        <p:nvPicPr>
          <p:cNvPr id="31" name="Picture 30" descr="bd81bbb18139c6b7a3c3be45a0b5eaa8.png">
            <a:hlinkClick r:id="rId8" action="ppaction://hlinksldjump"/>
            <a:extLst>
              <a:ext uri="{FF2B5EF4-FFF2-40B4-BE49-F238E27FC236}">
                <a16:creationId xmlns:a16="http://schemas.microsoft.com/office/drawing/2014/main" id="{04D74EFE-84F2-D23E-8A2F-32376A2804F2}"/>
              </a:ext>
            </a:extLst>
          </p:cNvPr>
          <p:cNvPicPr>
            <a:picLocks noChangeAspect="1"/>
          </p:cNvPicPr>
          <p:nvPr/>
        </p:nvPicPr>
        <p:blipFill>
          <a:blip r:embed="rId6" cstate="print"/>
          <a:stretch>
            <a:fillRect/>
          </a:stretch>
        </p:blipFill>
        <p:spPr>
          <a:xfrm>
            <a:off x="5165623" y="5181600"/>
            <a:ext cx="1295400" cy="1295400"/>
          </a:xfrm>
          <a:prstGeom prst="rect">
            <a:avLst/>
          </a:prstGeom>
        </p:spPr>
      </p:pic>
      <p:pic>
        <p:nvPicPr>
          <p:cNvPr id="32" name="Picture 31" descr="bd81bbb18139c6b7a3c3be45a0b5eaa8.png">
            <a:hlinkClick r:id="rId9" action="ppaction://hlinksldjump"/>
            <a:extLst>
              <a:ext uri="{FF2B5EF4-FFF2-40B4-BE49-F238E27FC236}">
                <a16:creationId xmlns:a16="http://schemas.microsoft.com/office/drawing/2014/main" id="{4BFDF129-AA5F-D1B2-2022-809166B331E2}"/>
              </a:ext>
            </a:extLst>
          </p:cNvPr>
          <p:cNvPicPr>
            <a:picLocks noChangeAspect="1"/>
          </p:cNvPicPr>
          <p:nvPr/>
        </p:nvPicPr>
        <p:blipFill>
          <a:blip r:embed="rId6" cstate="print"/>
          <a:stretch>
            <a:fillRect/>
          </a:stretch>
        </p:blipFill>
        <p:spPr>
          <a:xfrm>
            <a:off x="6870496" y="5143500"/>
            <a:ext cx="1295400" cy="1295400"/>
          </a:xfrm>
          <a:prstGeom prst="rect">
            <a:avLst/>
          </a:prstGeom>
        </p:spPr>
      </p:pic>
      <p:pic>
        <p:nvPicPr>
          <p:cNvPr id="33" name="Picture 32" descr="bd81bbb18139c6b7a3c3be45a0b5eaa8.png">
            <a:hlinkClick r:id="rId10" action="ppaction://hlinksldjump"/>
            <a:extLst>
              <a:ext uri="{FF2B5EF4-FFF2-40B4-BE49-F238E27FC236}">
                <a16:creationId xmlns:a16="http://schemas.microsoft.com/office/drawing/2014/main" id="{049D0137-BB9E-9489-26D4-3C3643A8BD8D}"/>
              </a:ext>
            </a:extLst>
          </p:cNvPr>
          <p:cNvPicPr>
            <a:picLocks noChangeAspect="1"/>
          </p:cNvPicPr>
          <p:nvPr/>
        </p:nvPicPr>
        <p:blipFill>
          <a:blip r:embed="rId6" cstate="print"/>
          <a:stretch>
            <a:fillRect/>
          </a:stretch>
        </p:blipFill>
        <p:spPr>
          <a:xfrm>
            <a:off x="8464346" y="5149850"/>
            <a:ext cx="1295400" cy="1295400"/>
          </a:xfrm>
          <a:prstGeom prst="rect">
            <a:avLst/>
          </a:prstGeom>
        </p:spPr>
      </p:pic>
      <p:pic>
        <p:nvPicPr>
          <p:cNvPr id="34" name="Picture 33" descr="2ddded3c47508e0775bea75a55625106.png">
            <a:extLst>
              <a:ext uri="{FF2B5EF4-FFF2-40B4-BE49-F238E27FC236}">
                <a16:creationId xmlns:a16="http://schemas.microsoft.com/office/drawing/2014/main" id="{3ECE2DE0-9FFC-DEE9-1F30-82663C1C98B5}"/>
              </a:ext>
            </a:extLst>
          </p:cNvPr>
          <p:cNvPicPr>
            <a:picLocks noChangeAspect="1"/>
          </p:cNvPicPr>
          <p:nvPr/>
        </p:nvPicPr>
        <p:blipFill>
          <a:blip r:embed="rId11" cstate="print"/>
          <a:stretch>
            <a:fillRect/>
          </a:stretch>
        </p:blipFill>
        <p:spPr>
          <a:xfrm>
            <a:off x="1524000" y="6324600"/>
            <a:ext cx="9144000" cy="533400"/>
          </a:xfrm>
          <a:prstGeom prst="rect">
            <a:avLst/>
          </a:prstGeom>
        </p:spPr>
      </p:pic>
      <p:pic>
        <p:nvPicPr>
          <p:cNvPr id="35" name="Picture 34" descr="sun-309027_1280.png">
            <a:extLst>
              <a:ext uri="{FF2B5EF4-FFF2-40B4-BE49-F238E27FC236}">
                <a16:creationId xmlns:a16="http://schemas.microsoft.com/office/drawing/2014/main" id="{F8D6CEB7-70F1-D112-2C2A-1DA1F700AE2A}"/>
              </a:ext>
            </a:extLst>
          </p:cNvPr>
          <p:cNvPicPr>
            <a:picLocks noChangeAspect="1"/>
          </p:cNvPicPr>
          <p:nvPr/>
        </p:nvPicPr>
        <p:blipFill>
          <a:blip r:embed="rId12" cstate="print"/>
          <a:stretch>
            <a:fillRect/>
          </a:stretch>
        </p:blipFill>
        <p:spPr>
          <a:xfrm>
            <a:off x="1524000" y="0"/>
            <a:ext cx="1524000" cy="1524000"/>
          </a:xfrm>
          <a:prstGeom prst="rect">
            <a:avLst/>
          </a:prstGeom>
        </p:spPr>
      </p:pic>
      <p:pic>
        <p:nvPicPr>
          <p:cNvPr id="36" name="Picture 35" descr="cloud-303181_1280.png">
            <a:extLst>
              <a:ext uri="{FF2B5EF4-FFF2-40B4-BE49-F238E27FC236}">
                <a16:creationId xmlns:a16="http://schemas.microsoft.com/office/drawing/2014/main" id="{FC830E40-F804-CBBE-75B6-B4BE37A05B39}"/>
              </a:ext>
            </a:extLst>
          </p:cNvPr>
          <p:cNvPicPr>
            <a:picLocks noChangeAspect="1"/>
          </p:cNvPicPr>
          <p:nvPr/>
        </p:nvPicPr>
        <p:blipFill>
          <a:blip r:embed="rId13" cstate="print"/>
          <a:stretch>
            <a:fillRect/>
          </a:stretch>
        </p:blipFill>
        <p:spPr>
          <a:xfrm>
            <a:off x="1143000" y="304800"/>
            <a:ext cx="2743200" cy="1066800"/>
          </a:xfrm>
          <a:prstGeom prst="rect">
            <a:avLst/>
          </a:prstGeom>
        </p:spPr>
      </p:pic>
      <p:pic>
        <p:nvPicPr>
          <p:cNvPr id="37" name="Picture 36" descr="cloud-303181_1280.png">
            <a:extLst>
              <a:ext uri="{FF2B5EF4-FFF2-40B4-BE49-F238E27FC236}">
                <a16:creationId xmlns:a16="http://schemas.microsoft.com/office/drawing/2014/main" id="{54D1DFE7-5B74-2030-630F-5700AA929897}"/>
              </a:ext>
            </a:extLst>
          </p:cNvPr>
          <p:cNvPicPr>
            <a:picLocks noChangeAspect="1"/>
          </p:cNvPicPr>
          <p:nvPr/>
        </p:nvPicPr>
        <p:blipFill>
          <a:blip r:embed="rId14" cstate="print"/>
          <a:stretch>
            <a:fillRect/>
          </a:stretch>
        </p:blipFill>
        <p:spPr>
          <a:xfrm>
            <a:off x="5867400" y="368300"/>
            <a:ext cx="2819400" cy="1143000"/>
          </a:xfrm>
          <a:prstGeom prst="rect">
            <a:avLst/>
          </a:prstGeom>
        </p:spPr>
      </p:pic>
      <p:pic>
        <p:nvPicPr>
          <p:cNvPr id="38" name="Picture 37" descr="6131d3148657a26e1bfe386e7ba65811.png">
            <a:extLst>
              <a:ext uri="{FF2B5EF4-FFF2-40B4-BE49-F238E27FC236}">
                <a16:creationId xmlns:a16="http://schemas.microsoft.com/office/drawing/2014/main" id="{1083EAD4-8F34-B298-F524-E640C21DD28B}"/>
              </a:ext>
            </a:extLst>
          </p:cNvPr>
          <p:cNvPicPr>
            <a:picLocks noChangeAspect="1"/>
          </p:cNvPicPr>
          <p:nvPr/>
        </p:nvPicPr>
        <p:blipFill>
          <a:blip r:embed="rId15" cstate="print"/>
          <a:stretch>
            <a:fillRect/>
          </a:stretch>
        </p:blipFill>
        <p:spPr>
          <a:xfrm>
            <a:off x="501446" y="4343400"/>
            <a:ext cx="1320694" cy="2099043"/>
          </a:xfrm>
          <a:prstGeom prst="rect">
            <a:avLst/>
          </a:prstGeom>
        </p:spPr>
      </p:pic>
      <p:pic>
        <p:nvPicPr>
          <p:cNvPr id="39" name="Picture 38" descr="1.png">
            <a:extLst>
              <a:ext uri="{FF2B5EF4-FFF2-40B4-BE49-F238E27FC236}">
                <a16:creationId xmlns:a16="http://schemas.microsoft.com/office/drawing/2014/main" id="{612F1605-B7B3-506B-5C7C-3CB4664A5C13}"/>
              </a:ext>
            </a:extLst>
          </p:cNvPr>
          <p:cNvPicPr>
            <a:picLocks noChangeAspect="1"/>
          </p:cNvPicPr>
          <p:nvPr/>
        </p:nvPicPr>
        <p:blipFill>
          <a:blip r:embed="rId16" cstate="print"/>
          <a:stretch>
            <a:fillRect/>
          </a:stretch>
        </p:blipFill>
        <p:spPr>
          <a:xfrm>
            <a:off x="1524000" y="6248400"/>
            <a:ext cx="9144000" cy="609600"/>
          </a:xfrm>
          <a:prstGeom prst="rect">
            <a:avLst/>
          </a:prstGeom>
        </p:spPr>
      </p:pic>
      <p:pic>
        <p:nvPicPr>
          <p:cNvPr id="40" name="Picture 39" descr="3f7e749c750b79cbde134e7bcf00a140.png">
            <a:hlinkClick r:id="rId17" action="ppaction://hlinksldjump"/>
            <a:extLst>
              <a:ext uri="{FF2B5EF4-FFF2-40B4-BE49-F238E27FC236}">
                <a16:creationId xmlns:a16="http://schemas.microsoft.com/office/drawing/2014/main" id="{0FDECBD8-FD5C-3F07-4E2A-CCE1F8B1AC0D}"/>
              </a:ext>
            </a:extLst>
          </p:cNvPr>
          <p:cNvPicPr>
            <a:picLocks noChangeAspect="1"/>
          </p:cNvPicPr>
          <p:nvPr/>
        </p:nvPicPr>
        <p:blipFill>
          <a:blip r:embed="rId18" cstate="print"/>
          <a:stretch>
            <a:fillRect/>
          </a:stretch>
        </p:blipFill>
        <p:spPr>
          <a:xfrm>
            <a:off x="9906000" y="3429000"/>
            <a:ext cx="2743200" cy="3314125"/>
          </a:xfrm>
          <a:prstGeom prst="rect">
            <a:avLst/>
          </a:prstGeom>
        </p:spPr>
      </p:pic>
      <p:pic>
        <p:nvPicPr>
          <p:cNvPr id="41" name="Picture 40" descr="trai tim nay.png">
            <a:extLst>
              <a:ext uri="{FF2B5EF4-FFF2-40B4-BE49-F238E27FC236}">
                <a16:creationId xmlns:a16="http://schemas.microsoft.com/office/drawing/2014/main" id="{84DC3CD1-1325-C80F-421F-2A5A24B47825}"/>
              </a:ext>
            </a:extLst>
          </p:cNvPr>
          <p:cNvPicPr>
            <a:picLocks noChangeAspect="1"/>
          </p:cNvPicPr>
          <p:nvPr/>
        </p:nvPicPr>
        <p:blipFill>
          <a:blip r:embed="rId19" cstate="print"/>
          <a:stretch>
            <a:fillRect/>
          </a:stretch>
        </p:blipFill>
        <p:spPr>
          <a:xfrm flipH="1">
            <a:off x="343294" y="1447801"/>
            <a:ext cx="1180707" cy="786597"/>
          </a:xfrm>
          <a:prstGeom prst="rect">
            <a:avLst/>
          </a:prstGeom>
        </p:spPr>
      </p:pic>
      <p:pic>
        <p:nvPicPr>
          <p:cNvPr id="43" name="Tieng-nhai-thuc-an-www_tiengdong_com">
            <a:hlinkClick r:id="" action="ppaction://media"/>
            <a:extLst>
              <a:ext uri="{FF2B5EF4-FFF2-40B4-BE49-F238E27FC236}">
                <a16:creationId xmlns:a16="http://schemas.microsoft.com/office/drawing/2014/main" id="{CCF39469-DC4E-25AE-B970-B193013C4BB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670050" y="4265613"/>
            <a:ext cx="609600" cy="609600"/>
          </a:xfrm>
          <a:prstGeom prst="rect">
            <a:avLst/>
          </a:prstGeom>
        </p:spPr>
      </p:pic>
      <p:pic>
        <p:nvPicPr>
          <p:cNvPr id="44" name="Tieng-nhai-thuc-an-www_tiengdong_com">
            <a:hlinkClick r:id="" action="ppaction://media"/>
            <a:extLst>
              <a:ext uri="{FF2B5EF4-FFF2-40B4-BE49-F238E27FC236}">
                <a16:creationId xmlns:a16="http://schemas.microsoft.com/office/drawing/2014/main" id="{0E1B16C9-F858-2085-2772-77AE2CB0C6B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17650" y="4418013"/>
            <a:ext cx="609600" cy="609600"/>
          </a:xfrm>
          <a:prstGeom prst="rect">
            <a:avLst/>
          </a:prstGeom>
        </p:spPr>
      </p:pic>
      <p:pic>
        <p:nvPicPr>
          <p:cNvPr id="45" name="Tieng-nhai-thuc-an-www_tiengdong_com">
            <a:hlinkClick r:id="" action="ppaction://media"/>
            <a:extLst>
              <a:ext uri="{FF2B5EF4-FFF2-40B4-BE49-F238E27FC236}">
                <a16:creationId xmlns:a16="http://schemas.microsoft.com/office/drawing/2014/main" id="{D3769289-146A-0CEF-B76B-82FEB1B3A90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365250" y="4570413"/>
            <a:ext cx="609600" cy="609600"/>
          </a:xfrm>
          <a:prstGeom prst="rect">
            <a:avLst/>
          </a:prstGeom>
        </p:spPr>
      </p:pic>
      <p:pic>
        <p:nvPicPr>
          <p:cNvPr id="46" name="Tieng-nhai-thuc-an-www_tiengdong_com">
            <a:hlinkClick r:id="" action="ppaction://media"/>
            <a:extLst>
              <a:ext uri="{FF2B5EF4-FFF2-40B4-BE49-F238E27FC236}">
                <a16:creationId xmlns:a16="http://schemas.microsoft.com/office/drawing/2014/main" id="{95252BB6-A1C9-104D-D192-48F6E9E78AF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12850" y="4722813"/>
            <a:ext cx="609600" cy="609600"/>
          </a:xfrm>
          <a:prstGeom prst="rect">
            <a:avLst/>
          </a:prstGeom>
        </p:spPr>
      </p:pic>
      <p:pic>
        <p:nvPicPr>
          <p:cNvPr id="47" name="Tieng-nhai-thuc-an-www_tiengdong_com">
            <a:hlinkClick r:id="" action="ppaction://media"/>
            <a:extLst>
              <a:ext uri="{FF2B5EF4-FFF2-40B4-BE49-F238E27FC236}">
                <a16:creationId xmlns:a16="http://schemas.microsoft.com/office/drawing/2014/main" id="{7BA7C401-685C-8847-773C-FBBFD7170C8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60450" y="4875213"/>
            <a:ext cx="609600" cy="609600"/>
          </a:xfrm>
          <a:prstGeom prst="rect">
            <a:avLst/>
          </a:prstGeom>
        </p:spPr>
      </p:pic>
      <p:sp>
        <p:nvSpPr>
          <p:cNvPr id="48" name="Rectangle 47">
            <a:extLst>
              <a:ext uri="{FF2B5EF4-FFF2-40B4-BE49-F238E27FC236}">
                <a16:creationId xmlns:a16="http://schemas.microsoft.com/office/drawing/2014/main" id="{117502E1-20D9-9F33-33CC-AB68C975B1B7}"/>
              </a:ext>
            </a:extLst>
          </p:cNvPr>
          <p:cNvSpPr/>
          <p:nvPr/>
        </p:nvSpPr>
        <p:spPr>
          <a:xfrm>
            <a:off x="2526890" y="1600200"/>
            <a:ext cx="2718619" cy="2862322"/>
          </a:xfrm>
          <a:prstGeom prst="rect">
            <a:avLst/>
          </a:prstGeom>
          <a:noFill/>
        </p:spPr>
        <p:txBody>
          <a:bodyPr wrap="square" lIns="91440" tIns="45720" rIns="91440" bIns="45720">
            <a:spAutoFit/>
          </a:bodyPr>
          <a:lstStyle/>
          <a:p>
            <a:pPr algn="ctr"/>
            <a:r>
              <a:rPr lang="en-US" sz="6000" b="1" dirty="0" err="1">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rPr>
              <a:t>Thỏ</a:t>
            </a:r>
            <a:endParaRPr lang="en-US" sz="6000" b="1" dirty="0">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endParaRPr>
          </a:p>
          <a:p>
            <a:pPr algn="ctr"/>
            <a:r>
              <a:rPr lang="en-US" sz="6000" b="1" dirty="0" err="1">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rPr>
              <a:t>kiếm</a:t>
            </a:r>
            <a:r>
              <a:rPr lang="en-US" sz="6000" b="1" dirty="0">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rPr>
              <a:t> </a:t>
            </a:r>
          </a:p>
          <a:p>
            <a:pPr algn="ctr"/>
            <a:r>
              <a:rPr lang="en-US" sz="6000" b="1" dirty="0" err="1">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rPr>
              <a:t>ăn</a:t>
            </a:r>
            <a:endParaRPr lang="en-US" sz="6000" b="1" dirty="0">
              <a:ln w="6600">
                <a:solidFill>
                  <a:schemeClr val="accent5">
                    <a:lumMod val="20000"/>
                    <a:lumOff val="80000"/>
                  </a:schemeClr>
                </a:solidFill>
                <a:prstDash val="solid"/>
              </a:ln>
              <a:solidFill>
                <a:srgbClr val="FF5050"/>
              </a:solidFill>
              <a:effectLst>
                <a:outerShdw blurRad="50800" dist="38100" dir="13500000" algn="br" rotWithShape="0">
                  <a:prstClr val="black">
                    <a:alpha val="40000"/>
                  </a:prstClr>
                </a:outerShdw>
              </a:effectLst>
              <a:latin typeface="UTM Avo" panose="02040603050506020204" pitchFamily="18"/>
            </a:endParaRPr>
          </a:p>
        </p:txBody>
      </p:sp>
      <p:pic>
        <p:nvPicPr>
          <p:cNvPr id="49" name="Picture 48" descr="Logo, company name&#10;&#10;Description automatically generated">
            <a:extLst>
              <a:ext uri="{FF2B5EF4-FFF2-40B4-BE49-F238E27FC236}">
                <a16:creationId xmlns:a16="http://schemas.microsoft.com/office/drawing/2014/main" id="{27620954-3E50-104F-52B7-B2C9C9CB864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spTree>
    <p:extLst>
      <p:ext uri="{BB962C8B-B14F-4D97-AF65-F5344CB8AC3E}">
        <p14:creationId xmlns:p14="http://schemas.microsoft.com/office/powerpoint/2010/main" val="17167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5.55112E-17 -0.01111 L 0.25 -0.01111 " pathEditMode="relative" rAng="0" ptsTypes="AA">
                                      <p:cBhvr>
                                        <p:cTn id="6" dur="2000" fill="hold"/>
                                        <p:tgtEl>
                                          <p:spTgt spid="36"/>
                                        </p:tgtEl>
                                        <p:attrNameLst>
                                          <p:attrName>ppt_x</p:attrName>
                                          <p:attrName>ppt_y</p:attrName>
                                        </p:attrNameLst>
                                      </p:cBhvr>
                                      <p:rCtr x="125" y="0"/>
                                    </p:animMotion>
                                  </p:childTnLst>
                                </p:cTn>
                              </p:par>
                              <p:par>
                                <p:cTn id="7" presetID="63" presetClass="path" presetSubtype="0" accel="50000" decel="50000" fill="hold" nodeType="withEffect">
                                  <p:stCondLst>
                                    <p:cond delay="0"/>
                                  </p:stCondLst>
                                  <p:childTnLst>
                                    <p:animMotion origin="layout" path="M 0 3.33333E-6 L 0.14583 0.00555 " pathEditMode="relative" rAng="0" ptsTypes="AA">
                                      <p:cBhvr>
                                        <p:cTn id="8" dur="2000" fill="hold"/>
                                        <p:tgtEl>
                                          <p:spTgt spid="37"/>
                                        </p:tgtEl>
                                        <p:attrNameLst>
                                          <p:attrName>ppt_x</p:attrName>
                                          <p:attrName>ppt_y</p:attrName>
                                        </p:attrNameLst>
                                      </p:cBhvr>
                                      <p:rCtr x="73" y="3"/>
                                    </p:animMotion>
                                  </p:childTnLst>
                                </p:cTn>
                              </p:par>
                              <p:par>
                                <p:cTn id="9" presetID="63" presetClass="path" presetSubtype="0" accel="50000" decel="50000" fill="hold" nodeType="withEffect">
                                  <p:stCondLst>
                                    <p:cond delay="0"/>
                                  </p:stCondLst>
                                  <p:childTnLst>
                                    <p:animMotion origin="layout" path="M -3.33333E-6 -1.48148E-6 L 1.21875 -0.00162 " pathEditMode="relative" rAng="0" ptsTypes="AA">
                                      <p:cBhvr>
                                        <p:cTn id="10" dur="12000" fill="hold"/>
                                        <p:tgtEl>
                                          <p:spTgt spid="41"/>
                                        </p:tgtEl>
                                        <p:attrNameLst>
                                          <p:attrName>ppt_x</p:attrName>
                                          <p:attrName>ppt_y</p:attrName>
                                        </p:attrNameLst>
                                      </p:cBhvr>
                                      <p:rCtr x="609" y="-1"/>
                                    </p:animMotion>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63" presetClass="path" presetSubtype="0" accel="50000" decel="50000" fill="hold" nodeType="withEffect">
                                  <p:stCondLst>
                                    <p:cond delay="0"/>
                                  </p:stCondLst>
                                  <p:childTnLst>
                                    <p:animMotion origin="layout" path="M 0.03333 -0.00116 L 0.16666 -0.00116 " pathEditMode="relative" rAng="0" ptsTypes="AA">
                                      <p:cBhvr>
                                        <p:cTn id="18" dur="500" fill="hold"/>
                                        <p:tgtEl>
                                          <p:spTgt spid="38"/>
                                        </p:tgtEl>
                                        <p:attrNameLst>
                                          <p:attrName>ppt_x</p:attrName>
                                          <p:attrName>ppt_y</p:attrName>
                                        </p:attrNameLst>
                                      </p:cBhvr>
                                      <p:rCtr x="67" y="0"/>
                                    </p:animMotion>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8160" fill="hold"/>
                                        <p:tgtEl>
                                          <p:spTgt spid="43"/>
                                        </p:tgtEl>
                                      </p:cBhvr>
                                    </p:cmd>
                                  </p:childTnLst>
                                </p:cTn>
                              </p:par>
                              <p:par>
                                <p:cTn id="22" presetID="47" presetClass="exit" presetSubtype="0" fill="hold" nodeType="withEffect">
                                  <p:stCondLst>
                                    <p:cond delay="0"/>
                                  </p:stCondLst>
                                  <p:childTnLst>
                                    <p:animEffect transition="out" filter="fade">
                                      <p:cBhvr>
                                        <p:cTn id="23" dur="3000"/>
                                        <p:tgtEl>
                                          <p:spTgt spid="29"/>
                                        </p:tgtEl>
                                      </p:cBhvr>
                                    </p:animEffect>
                                    <p:anim calcmode="lin" valueType="num">
                                      <p:cBhvr>
                                        <p:cTn id="24" dur="3000"/>
                                        <p:tgtEl>
                                          <p:spTgt spid="29"/>
                                        </p:tgtEl>
                                        <p:attrNameLst>
                                          <p:attrName>ppt_x</p:attrName>
                                        </p:attrNameLst>
                                      </p:cBhvr>
                                      <p:tavLst>
                                        <p:tav tm="0">
                                          <p:val>
                                            <p:strVal val="ppt_x"/>
                                          </p:val>
                                        </p:tav>
                                        <p:tav tm="100000">
                                          <p:val>
                                            <p:strVal val="ppt_x"/>
                                          </p:val>
                                        </p:tav>
                                      </p:tavLst>
                                    </p:anim>
                                    <p:anim calcmode="lin" valueType="num">
                                      <p:cBhvr>
                                        <p:cTn id="25" dur="3000"/>
                                        <p:tgtEl>
                                          <p:spTgt spid="29"/>
                                        </p:tgtEl>
                                        <p:attrNameLst>
                                          <p:attrName>ppt_y</p:attrName>
                                        </p:attrNameLst>
                                      </p:cBhvr>
                                      <p:tavLst>
                                        <p:tav tm="0">
                                          <p:val>
                                            <p:strVal val="ppt_y"/>
                                          </p:val>
                                        </p:tav>
                                        <p:tav tm="100000">
                                          <p:val>
                                            <p:strVal val="ppt_y-.1"/>
                                          </p:val>
                                        </p:tav>
                                      </p:tavLst>
                                    </p:anim>
                                    <p:set>
                                      <p:cBhvr>
                                        <p:cTn id="26" dur="1" fill="hold">
                                          <p:stCondLst>
                                            <p:cond delay="2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63" presetClass="path" presetSubtype="0" accel="50000" decel="50000" fill="hold" nodeType="withEffect">
                                  <p:stCondLst>
                                    <p:cond delay="0"/>
                                  </p:stCondLst>
                                  <p:childTnLst>
                                    <p:animMotion origin="layout" path="M 0.16667 -0.00116 L 0.25834 3.7037E-7 " pathEditMode="relative" rAng="0" ptsTypes="AA">
                                      <p:cBhvr>
                                        <p:cTn id="31" dur="500" fill="hold"/>
                                        <p:tgtEl>
                                          <p:spTgt spid="38"/>
                                        </p:tgtEl>
                                        <p:attrNameLst>
                                          <p:attrName>ppt_x</p:attrName>
                                          <p:attrName>ppt_y</p:attrName>
                                        </p:attrNameLst>
                                      </p:cBhvr>
                                      <p:rCtr x="46" y="0"/>
                                    </p:animMotion>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8160" fill="hold"/>
                                        <p:tgtEl>
                                          <p:spTgt spid="44"/>
                                        </p:tgtEl>
                                      </p:cBhvr>
                                    </p:cmd>
                                  </p:childTnLst>
                                </p:cTn>
                              </p:par>
                              <p:par>
                                <p:cTn id="35" presetID="47" presetClass="exit" presetSubtype="0" fill="hold" nodeType="withEffect">
                                  <p:stCondLst>
                                    <p:cond delay="0"/>
                                  </p:stCondLst>
                                  <p:childTnLst>
                                    <p:animEffect transition="out" filter="fade">
                                      <p:cBhvr>
                                        <p:cTn id="36" dur="1000"/>
                                        <p:tgtEl>
                                          <p:spTgt spid="30"/>
                                        </p:tgtEl>
                                      </p:cBhvr>
                                    </p:animEffect>
                                    <p:anim calcmode="lin" valueType="num">
                                      <p:cBhvr>
                                        <p:cTn id="37" dur="1000"/>
                                        <p:tgtEl>
                                          <p:spTgt spid="30"/>
                                        </p:tgtEl>
                                        <p:attrNameLst>
                                          <p:attrName>ppt_x</p:attrName>
                                        </p:attrNameLst>
                                      </p:cBhvr>
                                      <p:tavLst>
                                        <p:tav tm="0">
                                          <p:val>
                                            <p:strVal val="ppt_x"/>
                                          </p:val>
                                        </p:tav>
                                        <p:tav tm="100000">
                                          <p:val>
                                            <p:strVal val="ppt_x"/>
                                          </p:val>
                                        </p:tav>
                                      </p:tavLst>
                                    </p:anim>
                                    <p:anim calcmode="lin" valueType="num">
                                      <p:cBhvr>
                                        <p:cTn id="38" dur="1000"/>
                                        <p:tgtEl>
                                          <p:spTgt spid="30"/>
                                        </p:tgtEl>
                                        <p:attrNameLst>
                                          <p:attrName>ppt_y</p:attrName>
                                        </p:attrNameLst>
                                      </p:cBhvr>
                                      <p:tavLst>
                                        <p:tav tm="0">
                                          <p:val>
                                            <p:strVal val="ppt_y"/>
                                          </p:val>
                                        </p:tav>
                                        <p:tav tm="100000">
                                          <p:val>
                                            <p:strVal val="ppt_y-.1"/>
                                          </p:val>
                                        </p:tav>
                                      </p:tavLst>
                                    </p:anim>
                                    <p:set>
                                      <p:cBhvr>
                                        <p:cTn id="3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63" presetClass="path" presetSubtype="0" accel="50000" decel="50000" fill="hold" nodeType="withEffect">
                                  <p:stCondLst>
                                    <p:cond delay="0"/>
                                  </p:stCondLst>
                                  <p:childTnLst>
                                    <p:animMotion origin="layout" path="M 0.25833 3.7037E-7 L 0.375 -0.00116 " pathEditMode="relative" rAng="0" ptsTypes="AA">
                                      <p:cBhvr>
                                        <p:cTn id="44" dur="500" fill="hold"/>
                                        <p:tgtEl>
                                          <p:spTgt spid="38"/>
                                        </p:tgtEl>
                                        <p:attrNameLst>
                                          <p:attrName>ppt_x</p:attrName>
                                          <p:attrName>ppt_y</p:attrName>
                                        </p:attrNameLst>
                                      </p:cBhvr>
                                      <p:rCtr x="58" y="-1"/>
                                    </p:animMotion>
                                  </p:childTnLst>
                                </p:cTn>
                              </p:par>
                            </p:childTnLst>
                          </p:cTn>
                        </p:par>
                        <p:par>
                          <p:cTn id="45" fill="hold">
                            <p:stCondLst>
                              <p:cond delay="500"/>
                            </p:stCondLst>
                            <p:childTnLst>
                              <p:par>
                                <p:cTn id="46" presetID="1" presetClass="mediacall" presetSubtype="0" fill="hold" nodeType="afterEffect">
                                  <p:stCondLst>
                                    <p:cond delay="0"/>
                                  </p:stCondLst>
                                  <p:childTnLst>
                                    <p:cmd type="call" cmd="playFrom(0.0)">
                                      <p:cBhvr>
                                        <p:cTn id="47" dur="8160" fill="hold"/>
                                        <p:tgtEl>
                                          <p:spTgt spid="45"/>
                                        </p:tgtEl>
                                      </p:cBhvr>
                                    </p:cmd>
                                  </p:childTnLst>
                                </p:cTn>
                              </p:par>
                              <p:par>
                                <p:cTn id="48" presetID="47" presetClass="exit" presetSubtype="0" fill="hold" nodeType="withEffect">
                                  <p:stCondLst>
                                    <p:cond delay="0"/>
                                  </p:stCondLst>
                                  <p:childTnLst>
                                    <p:animEffect transition="out" filter="fade">
                                      <p:cBhvr>
                                        <p:cTn id="49" dur="1000"/>
                                        <p:tgtEl>
                                          <p:spTgt spid="31"/>
                                        </p:tgtEl>
                                      </p:cBhvr>
                                    </p:animEffect>
                                    <p:anim calcmode="lin" valueType="num">
                                      <p:cBhvr>
                                        <p:cTn id="50" dur="1000"/>
                                        <p:tgtEl>
                                          <p:spTgt spid="31"/>
                                        </p:tgtEl>
                                        <p:attrNameLst>
                                          <p:attrName>ppt_x</p:attrName>
                                        </p:attrNameLst>
                                      </p:cBhvr>
                                      <p:tavLst>
                                        <p:tav tm="0">
                                          <p:val>
                                            <p:strVal val="ppt_x"/>
                                          </p:val>
                                        </p:tav>
                                        <p:tav tm="100000">
                                          <p:val>
                                            <p:strVal val="ppt_x"/>
                                          </p:val>
                                        </p:tav>
                                      </p:tavLst>
                                    </p:anim>
                                    <p:anim calcmode="lin" valueType="num">
                                      <p:cBhvr>
                                        <p:cTn id="51" dur="1000"/>
                                        <p:tgtEl>
                                          <p:spTgt spid="31"/>
                                        </p:tgtEl>
                                        <p:attrNameLst>
                                          <p:attrName>ppt_y</p:attrName>
                                        </p:attrNameLst>
                                      </p:cBhvr>
                                      <p:tavLst>
                                        <p:tav tm="0">
                                          <p:val>
                                            <p:strVal val="ppt_y"/>
                                          </p:val>
                                        </p:tav>
                                        <p:tav tm="100000">
                                          <p:val>
                                            <p:strVal val="ppt_y-.1"/>
                                          </p:val>
                                        </p:tav>
                                      </p:tavLst>
                                    </p:anim>
                                    <p:set>
                                      <p:cBhvr>
                                        <p:cTn id="52"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63" presetClass="path" presetSubtype="0" accel="50000" decel="50000" fill="hold" nodeType="withEffect">
                                  <p:stCondLst>
                                    <p:cond delay="0"/>
                                  </p:stCondLst>
                                  <p:childTnLst>
                                    <p:animMotion origin="layout" path="M 0.375 -0.00116 L 0.49166 -0.00116 " pathEditMode="relative" rAng="0" ptsTypes="AA">
                                      <p:cBhvr>
                                        <p:cTn id="57" dur="500" fill="hold"/>
                                        <p:tgtEl>
                                          <p:spTgt spid="38"/>
                                        </p:tgtEl>
                                        <p:attrNameLst>
                                          <p:attrName>ppt_x</p:attrName>
                                          <p:attrName>ppt_y</p:attrName>
                                        </p:attrNameLst>
                                      </p:cBhvr>
                                      <p:rCtr x="58" y="0"/>
                                    </p:animMotion>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8160" fill="hold"/>
                                        <p:tgtEl>
                                          <p:spTgt spid="47"/>
                                        </p:tgtEl>
                                      </p:cBhvr>
                                    </p:cmd>
                                  </p:childTnLst>
                                </p:cTn>
                              </p:par>
                              <p:par>
                                <p:cTn id="61" presetID="47" presetClass="exit" presetSubtype="0" fill="hold" nodeType="withEffect">
                                  <p:stCondLst>
                                    <p:cond delay="0"/>
                                  </p:stCondLst>
                                  <p:childTnLst>
                                    <p:animEffect transition="out" filter="fade">
                                      <p:cBhvr>
                                        <p:cTn id="62" dur="1000"/>
                                        <p:tgtEl>
                                          <p:spTgt spid="32"/>
                                        </p:tgtEl>
                                      </p:cBhvr>
                                    </p:animEffect>
                                    <p:anim calcmode="lin" valueType="num">
                                      <p:cBhvr>
                                        <p:cTn id="63" dur="1000"/>
                                        <p:tgtEl>
                                          <p:spTgt spid="32"/>
                                        </p:tgtEl>
                                        <p:attrNameLst>
                                          <p:attrName>ppt_x</p:attrName>
                                        </p:attrNameLst>
                                      </p:cBhvr>
                                      <p:tavLst>
                                        <p:tav tm="0">
                                          <p:val>
                                            <p:strVal val="ppt_x"/>
                                          </p:val>
                                        </p:tav>
                                        <p:tav tm="100000">
                                          <p:val>
                                            <p:strVal val="ppt_x"/>
                                          </p:val>
                                        </p:tav>
                                      </p:tavLst>
                                    </p:anim>
                                    <p:anim calcmode="lin" valueType="num">
                                      <p:cBhvr>
                                        <p:cTn id="64" dur="1000"/>
                                        <p:tgtEl>
                                          <p:spTgt spid="32"/>
                                        </p:tgtEl>
                                        <p:attrNameLst>
                                          <p:attrName>ppt_y</p:attrName>
                                        </p:attrNameLst>
                                      </p:cBhvr>
                                      <p:tavLst>
                                        <p:tav tm="0">
                                          <p:val>
                                            <p:strVal val="ppt_y"/>
                                          </p:val>
                                        </p:tav>
                                        <p:tav tm="100000">
                                          <p:val>
                                            <p:strVal val="ppt_y-.1"/>
                                          </p:val>
                                        </p:tav>
                                      </p:tavLst>
                                    </p:anim>
                                    <p:set>
                                      <p:cBhvr>
                                        <p:cTn id="65"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63" presetClass="path" presetSubtype="0" accel="50000" decel="50000" fill="hold" nodeType="withEffect">
                                  <p:stCondLst>
                                    <p:cond delay="0"/>
                                  </p:stCondLst>
                                  <p:childTnLst>
                                    <p:animMotion origin="layout" path="M 0.49166 -0.00116 L 0.6 -0.00116 " pathEditMode="relative" rAng="0" ptsTypes="AA">
                                      <p:cBhvr>
                                        <p:cTn id="70" dur="500" fill="hold"/>
                                        <p:tgtEl>
                                          <p:spTgt spid="38"/>
                                        </p:tgtEl>
                                        <p:attrNameLst>
                                          <p:attrName>ppt_x</p:attrName>
                                          <p:attrName>ppt_y</p:attrName>
                                        </p:attrNameLst>
                                      </p:cBhvr>
                                      <p:rCtr x="54" y="0"/>
                                    </p:animMotion>
                                  </p:childTnLst>
                                </p:cTn>
                              </p:par>
                            </p:childTnLst>
                          </p:cTn>
                        </p:par>
                        <p:par>
                          <p:cTn id="71" fill="hold">
                            <p:stCondLst>
                              <p:cond delay="500"/>
                            </p:stCondLst>
                            <p:childTnLst>
                              <p:par>
                                <p:cTn id="72" presetID="1" presetClass="mediacall" presetSubtype="0" fill="hold" nodeType="afterEffect">
                                  <p:stCondLst>
                                    <p:cond delay="0"/>
                                  </p:stCondLst>
                                  <p:childTnLst>
                                    <p:cmd type="call" cmd="playFrom(0.0)">
                                      <p:cBhvr>
                                        <p:cTn id="73" dur="8160" fill="hold"/>
                                        <p:tgtEl>
                                          <p:spTgt spid="46"/>
                                        </p:tgtEl>
                                      </p:cBhvr>
                                    </p:cmd>
                                  </p:childTnLst>
                                </p:cTn>
                              </p:par>
                              <p:par>
                                <p:cTn id="74" presetID="47" presetClass="exit" presetSubtype="0" fill="hold" nodeType="with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audio>
              <p:cMediaNode vol="80000">
                <p:cTn id="79" fill="hold" display="0">
                  <p:stCondLst>
                    <p:cond delay="indefinite"/>
                  </p:stCondLst>
                  <p:endCondLst>
                    <p:cond evt="onStopAudio" delay="0">
                      <p:tgtEl>
                        <p:sldTgt/>
                      </p:tgtEl>
                    </p:cond>
                  </p:endCondLst>
                </p:cTn>
                <p:tgtEl>
                  <p:spTgt spid="43"/>
                </p:tgtEl>
              </p:cMediaNode>
            </p:audio>
            <p:audio>
              <p:cMediaNode vol="80000">
                <p:cTn id="80" fill="hold" display="0">
                  <p:stCondLst>
                    <p:cond delay="indefinite"/>
                  </p:stCondLst>
                  <p:endCondLst>
                    <p:cond evt="onStopAudio" delay="0">
                      <p:tgtEl>
                        <p:sldTgt/>
                      </p:tgtEl>
                    </p:cond>
                  </p:endCondLst>
                </p:cTn>
                <p:tgtEl>
                  <p:spTgt spid="44"/>
                </p:tgtEl>
              </p:cMediaNode>
            </p:audio>
            <p:audio>
              <p:cMediaNode vol="80000">
                <p:cTn id="81" fill="hold" display="0">
                  <p:stCondLst>
                    <p:cond delay="indefinite"/>
                  </p:stCondLst>
                  <p:endCondLst>
                    <p:cond evt="onStopAudio" delay="0">
                      <p:tgtEl>
                        <p:sldTgt/>
                      </p:tgtEl>
                    </p:cond>
                  </p:endCondLst>
                </p:cTn>
                <p:tgtEl>
                  <p:spTgt spid="45"/>
                </p:tgtEl>
              </p:cMediaNode>
            </p:audio>
            <p:audio>
              <p:cMediaNode vol="80000">
                <p:cTn id="82" fill="hold" display="0">
                  <p:stCondLst>
                    <p:cond delay="indefinite"/>
                  </p:stCondLst>
                  <p:endCondLst>
                    <p:cond evt="onStopAudio" delay="0">
                      <p:tgtEl>
                        <p:sldTgt/>
                      </p:tgtEl>
                    </p:cond>
                  </p:endCondLst>
                </p:cTn>
                <p:tgtEl>
                  <p:spTgt spid="46"/>
                </p:tgtEl>
              </p:cMediaNode>
            </p:audio>
            <p:audio>
              <p:cMediaNode vol="80000">
                <p:cTn id="83" fill="hold" display="0">
                  <p:stCondLst>
                    <p:cond delay="indefinite"/>
                  </p:stCondLst>
                  <p:endCondLst>
                    <p:cond evt="onStopAudio" delay="0">
                      <p:tgtEl>
                        <p:sldTgt/>
                      </p:tgtEl>
                    </p:cond>
                  </p:endCondLst>
                </p:cTn>
                <p:tgtEl>
                  <p:spTgt spid="47"/>
                </p:tgtEl>
              </p:cMediaNode>
            </p:audio>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76088">
            <a:off x="1005219" y="1007"/>
            <a:ext cx="6971605" cy="244342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649469" y="304800"/>
            <a:ext cx="5949307" cy="1131848"/>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1. Vì sao Ga-li-lê quyết định làm thí nghiệm về tốc độ rơi của các vật?</a:t>
            </a:r>
            <a:endParaRPr lang="vi-VN" sz="400" dirty="0">
              <a:solidFill>
                <a:schemeClr val="bg1"/>
              </a:solidFill>
              <a:latin typeface="UTM Avo" panose="02040603050506020204" pitchFamily="18"/>
            </a:endParaRPr>
          </a:p>
        </p:txBody>
      </p:sp>
      <p:grpSp>
        <p:nvGrpSpPr>
          <p:cNvPr id="5" name="Group 4">
            <a:extLst>
              <a:ext uri="{FF2B5EF4-FFF2-40B4-BE49-F238E27FC236}">
                <a16:creationId xmlns:a16="http://schemas.microsoft.com/office/drawing/2014/main" id="{565E8140-EC59-20A4-0056-BE122D90893D}"/>
              </a:ext>
            </a:extLst>
          </p:cNvPr>
          <p:cNvGrpSpPr/>
          <p:nvPr/>
        </p:nvGrpSpPr>
        <p:grpSpPr>
          <a:xfrm>
            <a:off x="5639357" y="2375172"/>
            <a:ext cx="4610866" cy="2772968"/>
            <a:chOff x="2399533" y="2432415"/>
            <a:chExt cx="4610866" cy="2772968"/>
          </a:xfrm>
        </p:grpSpPr>
        <p:pic>
          <p:nvPicPr>
            <p:cNvPr id="6" name="Graphic 5">
              <a:extLst>
                <a:ext uri="{FF2B5EF4-FFF2-40B4-BE49-F238E27FC236}">
                  <a16:creationId xmlns:a16="http://schemas.microsoft.com/office/drawing/2014/main" id="{5B82D592-449D-A208-BBCF-6DE2E64B4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9533" y="2432415"/>
              <a:ext cx="4610866" cy="2772968"/>
            </a:xfrm>
            <a:prstGeom prst="rect">
              <a:avLst/>
            </a:prstGeom>
          </p:spPr>
        </p:pic>
        <p:sp>
          <p:nvSpPr>
            <p:cNvPr id="7" name="TextBox 6">
              <a:extLst>
                <a:ext uri="{FF2B5EF4-FFF2-40B4-BE49-F238E27FC236}">
                  <a16:creationId xmlns:a16="http://schemas.microsoft.com/office/drawing/2014/main" id="{A4E50C25-B21D-0352-134F-7A9737FD1CB9}"/>
                </a:ext>
              </a:extLst>
            </p:cNvPr>
            <p:cNvSpPr txBox="1"/>
            <p:nvPr/>
          </p:nvSpPr>
          <p:spPr>
            <a:xfrm>
              <a:off x="3428251" y="2826567"/>
              <a:ext cx="3096699"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Vì ông không tin là vật nặng rơi nhanh hơn vật nhẹ.</a:t>
              </a:r>
            </a:p>
          </p:txBody>
        </p:sp>
      </p:grpSp>
      <p:pic>
        <p:nvPicPr>
          <p:cNvPr id="8" name="Picture 7" descr="6131d3148657a26e1bfe386e7ba65811.png">
            <a:hlinkClick r:id="rId7" action="ppaction://hlinksldjump"/>
            <a:extLst>
              <a:ext uri="{FF2B5EF4-FFF2-40B4-BE49-F238E27FC236}">
                <a16:creationId xmlns:a16="http://schemas.microsoft.com/office/drawing/2014/main" id="{5805563B-7F8D-D59A-613B-F5B01F896433}"/>
              </a:ext>
            </a:extLst>
          </p:cNvPr>
          <p:cNvPicPr>
            <a:picLocks noChangeAspect="1"/>
          </p:cNvPicPr>
          <p:nvPr/>
        </p:nvPicPr>
        <p:blipFill>
          <a:blip r:embed="rId8" cstate="print"/>
          <a:stretch>
            <a:fillRect/>
          </a:stretch>
        </p:blipFill>
        <p:spPr>
          <a:xfrm>
            <a:off x="10368817" y="3908431"/>
            <a:ext cx="1443628" cy="2294486"/>
          </a:xfrm>
          <a:prstGeom prst="rect">
            <a:avLst/>
          </a:prstGeom>
        </p:spPr>
      </p:pic>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9" cstate="print"/>
          <a:stretch>
            <a:fillRect/>
          </a:stretch>
        </p:blipFill>
        <p:spPr>
          <a:xfrm>
            <a:off x="1524000" y="5867400"/>
            <a:ext cx="9144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10EACB16-9DA2-8BEA-9ACF-E65463696B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pic>
        <p:nvPicPr>
          <p:cNvPr id="11" name="Google Shape;239;p15" descr="Không có mô tả ảnh.">
            <a:extLst>
              <a:ext uri="{FF2B5EF4-FFF2-40B4-BE49-F238E27FC236}">
                <a16:creationId xmlns:a16="http://schemas.microsoft.com/office/drawing/2014/main" id="{448BA713-963C-D5DC-1644-3B6F5CA9EDB6}"/>
              </a:ext>
            </a:extLst>
          </p:cNvPr>
          <p:cNvPicPr preferRelativeResize="0">
            <a:picLocks noChangeAspect="1"/>
          </p:cNvPicPr>
          <p:nvPr/>
        </p:nvPicPr>
        <p:blipFill rotWithShape="1">
          <a:blip r:embed="rId11">
            <a:alphaModFix/>
          </a:blip>
          <a:srcRect/>
          <a:stretch/>
        </p:blipFill>
        <p:spPr>
          <a:xfrm>
            <a:off x="2316876" y="2115311"/>
            <a:ext cx="2899850" cy="3586240"/>
          </a:xfrm>
          <a:prstGeom prst="roundRect">
            <a:avLst>
              <a:gd name="adj" fmla="val 9200"/>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71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76088">
            <a:off x="1231886" y="-23098"/>
            <a:ext cx="7257421" cy="244342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649469" y="304800"/>
            <a:ext cx="6567431" cy="112184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2. Nhờ đâu mà ông đã đạt được kết quả nghiên cứu sau lần thất bại đầu tiên?</a:t>
            </a:r>
          </a:p>
        </p:txBody>
      </p:sp>
      <p:grpSp>
        <p:nvGrpSpPr>
          <p:cNvPr id="5" name="Group 4">
            <a:extLst>
              <a:ext uri="{FF2B5EF4-FFF2-40B4-BE49-F238E27FC236}">
                <a16:creationId xmlns:a16="http://schemas.microsoft.com/office/drawing/2014/main" id="{565E8140-EC59-20A4-0056-BE122D90893D}"/>
              </a:ext>
            </a:extLst>
          </p:cNvPr>
          <p:cNvGrpSpPr/>
          <p:nvPr/>
        </p:nvGrpSpPr>
        <p:grpSpPr>
          <a:xfrm>
            <a:off x="5622468" y="2347926"/>
            <a:ext cx="4610866" cy="2772968"/>
            <a:chOff x="2382644" y="2405169"/>
            <a:chExt cx="4610866" cy="2772968"/>
          </a:xfrm>
        </p:grpSpPr>
        <p:pic>
          <p:nvPicPr>
            <p:cNvPr id="6" name="Graphic 5">
              <a:extLst>
                <a:ext uri="{FF2B5EF4-FFF2-40B4-BE49-F238E27FC236}">
                  <a16:creationId xmlns:a16="http://schemas.microsoft.com/office/drawing/2014/main" id="{5B82D592-449D-A208-BBCF-6DE2E64B40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2644" y="2405169"/>
              <a:ext cx="4610866" cy="2772968"/>
            </a:xfrm>
            <a:prstGeom prst="rect">
              <a:avLst/>
            </a:prstGeom>
          </p:spPr>
        </p:pic>
        <p:sp>
          <p:nvSpPr>
            <p:cNvPr id="7" name="TextBox 6">
              <a:extLst>
                <a:ext uri="{FF2B5EF4-FFF2-40B4-BE49-F238E27FC236}">
                  <a16:creationId xmlns:a16="http://schemas.microsoft.com/office/drawing/2014/main" id="{A4E50C25-B21D-0352-134F-7A9737FD1CB9}"/>
                </a:ext>
              </a:extLst>
            </p:cNvPr>
            <p:cNvSpPr txBox="1"/>
            <p:nvPr/>
          </p:nvSpPr>
          <p:spPr>
            <a:xfrm>
              <a:off x="3320251" y="2794520"/>
              <a:ext cx="3313650"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Nhờ ông không nản chí mà kiên trì làm lại thí nghiệm nhiều lần.</a:t>
              </a:r>
            </a:p>
          </p:txBody>
        </p:sp>
      </p:gr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7" cstate="print"/>
          <a:stretch>
            <a:fillRect/>
          </a:stretch>
        </p:blipFill>
        <p:spPr>
          <a:xfrm>
            <a:off x="1524000" y="5867400"/>
            <a:ext cx="9144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10EACB16-9DA2-8BEA-9ACF-E65463696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pic>
        <p:nvPicPr>
          <p:cNvPr id="11" name="Google Shape;239;p15" descr="Không có mô tả ảnh.">
            <a:extLst>
              <a:ext uri="{FF2B5EF4-FFF2-40B4-BE49-F238E27FC236}">
                <a16:creationId xmlns:a16="http://schemas.microsoft.com/office/drawing/2014/main" id="{448BA713-963C-D5DC-1644-3B6F5CA9EDB6}"/>
              </a:ext>
            </a:extLst>
          </p:cNvPr>
          <p:cNvPicPr preferRelativeResize="0">
            <a:picLocks noChangeAspect="1"/>
          </p:cNvPicPr>
          <p:nvPr/>
        </p:nvPicPr>
        <p:blipFill rotWithShape="1">
          <a:blip r:embed="rId9">
            <a:alphaModFix/>
          </a:blip>
          <a:srcRect/>
          <a:stretch/>
        </p:blipFill>
        <p:spPr>
          <a:xfrm>
            <a:off x="2316876" y="2115311"/>
            <a:ext cx="2899850" cy="3586240"/>
          </a:xfrm>
          <a:prstGeom prst="roundRect">
            <a:avLst>
              <a:gd name="adj" fmla="val 9200"/>
            </a:avLst>
          </a:prstGeom>
          <a:noFill/>
          <a:ln>
            <a:noFill/>
          </a:ln>
          <a:effectLst>
            <a:outerShdw blurRad="76200" dist="38100" dir="7800000" algn="tl" rotWithShape="0">
              <a:srgbClr val="000000">
                <a:alpha val="40000"/>
              </a:srgbClr>
            </a:outerShdw>
          </a:effectLst>
        </p:spPr>
      </p:pic>
      <p:pic>
        <p:nvPicPr>
          <p:cNvPr id="2" name="Picture 1" descr="6131d3148657a26e1bfe386e7ba65811.png">
            <a:hlinkClick r:id="rId10" action="ppaction://hlinksldjump"/>
            <a:extLst>
              <a:ext uri="{FF2B5EF4-FFF2-40B4-BE49-F238E27FC236}">
                <a16:creationId xmlns:a16="http://schemas.microsoft.com/office/drawing/2014/main" id="{C32EC885-9DA5-9219-949D-E03667765E85}"/>
              </a:ext>
            </a:extLst>
          </p:cNvPr>
          <p:cNvPicPr>
            <a:picLocks noChangeAspect="1"/>
          </p:cNvPicPr>
          <p:nvPr/>
        </p:nvPicPr>
        <p:blipFill>
          <a:blip r:embed="rId11"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41400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76088">
            <a:off x="1142744" y="7121"/>
            <a:ext cx="6304346" cy="282956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896533" y="175175"/>
            <a:ext cx="5024967"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3. Thí nghiệm của Ga-li-lê về tốc độ rơi của các vật cho thấy ông là người như thế nào?</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10EACB16-9DA2-8BEA-9ACF-E65463696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sp>
        <p:nvSpPr>
          <p:cNvPr id="2" name="Google Shape;256;p17">
            <a:extLst>
              <a:ext uri="{FF2B5EF4-FFF2-40B4-BE49-F238E27FC236}">
                <a16:creationId xmlns:a16="http://schemas.microsoft.com/office/drawing/2014/main" id="{24AA233B-5ED5-5D71-0B24-AA02A2226027}"/>
              </a:ext>
            </a:extLst>
          </p:cNvPr>
          <p:cNvSpPr/>
          <p:nvPr/>
        </p:nvSpPr>
        <p:spPr>
          <a:xfrm>
            <a:off x="3327665" y="2742880"/>
            <a:ext cx="6949418" cy="1272945"/>
          </a:xfrm>
          <a:prstGeom prst="wedgeRectCallout">
            <a:avLst>
              <a:gd name="adj1" fmla="val -19580"/>
              <a:gd name="adj2" fmla="val 47413"/>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120000" anchor="ctr" anchorCtr="0">
            <a:noAutofit/>
          </a:bodyPr>
          <a:lstStyle/>
          <a:p>
            <a:pPr algn="just">
              <a:lnSpc>
                <a:spcPct val="150000"/>
              </a:lnSpc>
            </a:pPr>
            <a:r>
              <a:rPr lang="vi-VN" sz="2200" dirty="0">
                <a:solidFill>
                  <a:schemeClr val="bg1"/>
                </a:solidFill>
                <a:latin typeface="UTM Avo" panose="02040603050506020204" pitchFamily="18"/>
              </a:rPr>
              <a:t>Ông là người dũng cảm, biết nghi ngờ cả kết luận của một nhà khoa học vĩ đại như A-ri-xtốt.</a:t>
            </a:r>
            <a:endParaRPr sz="2200" dirty="0">
              <a:solidFill>
                <a:schemeClr val="bg1"/>
              </a:solidFill>
              <a:latin typeface="UTM Avo" panose="02040603050506020204" pitchFamily="18"/>
            </a:endParaRPr>
          </a:p>
        </p:txBody>
      </p:sp>
      <p:sp>
        <p:nvSpPr>
          <p:cNvPr id="12" name="Google Shape;257;p17">
            <a:extLst>
              <a:ext uri="{FF2B5EF4-FFF2-40B4-BE49-F238E27FC236}">
                <a16:creationId xmlns:a16="http://schemas.microsoft.com/office/drawing/2014/main" id="{B413E501-7B2A-C459-A94C-D5C19E0C2EF3}"/>
              </a:ext>
            </a:extLst>
          </p:cNvPr>
          <p:cNvSpPr/>
          <p:nvPr/>
        </p:nvSpPr>
        <p:spPr>
          <a:xfrm>
            <a:off x="3326077" y="4202695"/>
            <a:ext cx="6949417" cy="1272945"/>
          </a:xfrm>
          <a:prstGeom prst="wedgeRectCallout">
            <a:avLst>
              <a:gd name="adj1" fmla="val -21016"/>
              <a:gd name="adj2" fmla="val 48474"/>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120000" anchor="ctr" anchorCtr="0">
            <a:noAutofit/>
          </a:bodyPr>
          <a:lstStyle/>
          <a:p>
            <a:pPr algn="just">
              <a:lnSpc>
                <a:spcPct val="150000"/>
              </a:lnSpc>
            </a:pPr>
            <a:r>
              <a:rPr lang="vi-VN" sz="2200" dirty="0">
                <a:solidFill>
                  <a:schemeClr val="bg1"/>
                </a:solidFill>
                <a:latin typeface="UTM Avo" panose="02040603050506020204" pitchFamily="18"/>
              </a:rPr>
              <a:t>Ông là người kiên trì, làm đi làm lại thí nghiệm cho đến khi hiểu rõ vấn đề.</a:t>
            </a:r>
            <a:endParaRPr sz="2200" dirty="0">
              <a:solidFill>
                <a:schemeClr val="bg1"/>
              </a:solidFill>
              <a:latin typeface="UTM Avo" panose="02040603050506020204" pitchFamily="18"/>
            </a:endParaRPr>
          </a:p>
        </p:txBody>
      </p:sp>
      <p:pic>
        <p:nvPicPr>
          <p:cNvPr id="13" name="Google Shape;258;p17" descr="Galileo Galilei và câu nói &quot;dù sao thì Trái đất vẫn quay&quot; gây chấn động  lịch sử - Hồ Sơ Danh Nhân">
            <a:extLst>
              <a:ext uri="{FF2B5EF4-FFF2-40B4-BE49-F238E27FC236}">
                <a16:creationId xmlns:a16="http://schemas.microsoft.com/office/drawing/2014/main" id="{9B5A7368-F71E-45D5-3554-94F6544E9898}"/>
              </a:ext>
            </a:extLst>
          </p:cNvPr>
          <p:cNvPicPr preferRelativeResize="0">
            <a:picLocks noChangeAspect="1"/>
          </p:cNvPicPr>
          <p:nvPr/>
        </p:nvPicPr>
        <p:blipFill rotWithShape="1">
          <a:blip r:embed="rId7">
            <a:alphaModFix/>
          </a:blip>
          <a:srcRect/>
          <a:stretch/>
        </p:blipFill>
        <p:spPr>
          <a:xfrm>
            <a:off x="699835" y="2620178"/>
            <a:ext cx="2370700" cy="2907071"/>
          </a:xfrm>
          <a:prstGeom prst="rect">
            <a:avLst/>
          </a:prstGeom>
          <a:noFill/>
          <a:ln>
            <a:noFill/>
          </a:ln>
        </p:spPr>
      </p:pic>
      <p:pic>
        <p:nvPicPr>
          <p:cNvPr id="14" name="Picture 13" descr="6131d3148657a26e1bfe386e7ba65811.png">
            <a:hlinkClick r:id="rId8" action="ppaction://hlinksldjump"/>
            <a:extLst>
              <a:ext uri="{FF2B5EF4-FFF2-40B4-BE49-F238E27FC236}">
                <a16:creationId xmlns:a16="http://schemas.microsoft.com/office/drawing/2014/main" id="{1F5E4172-A688-8B6C-D7AA-FC30643708E9}"/>
              </a:ext>
            </a:extLst>
          </p:cNvPr>
          <p:cNvPicPr>
            <a:picLocks noChangeAspect="1"/>
          </p:cNvPicPr>
          <p:nvPr/>
        </p:nvPicPr>
        <p:blipFill>
          <a:blip r:embed="rId9"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0418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76088">
            <a:off x="1346339" y="195504"/>
            <a:ext cx="6976253" cy="282956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896531" y="366210"/>
            <a:ext cx="5875867"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4. Vì sao từ chỗ phản đối lí thuyết của Cô-péc-ních, Ga-li-lê lại tán thành ý kiến của nhà bác học này?</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10EACB16-9DA2-8BEA-9ACF-E65463696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grpSp>
        <p:nvGrpSpPr>
          <p:cNvPr id="5" name="Group 4">
            <a:extLst>
              <a:ext uri="{FF2B5EF4-FFF2-40B4-BE49-F238E27FC236}">
                <a16:creationId xmlns:a16="http://schemas.microsoft.com/office/drawing/2014/main" id="{C93F36C5-7654-EEEB-72EA-69AC6A2CE3CA}"/>
              </a:ext>
            </a:extLst>
          </p:cNvPr>
          <p:cNvGrpSpPr/>
          <p:nvPr/>
        </p:nvGrpSpPr>
        <p:grpSpPr>
          <a:xfrm>
            <a:off x="4495258" y="2868626"/>
            <a:ext cx="4610866" cy="2772968"/>
            <a:chOff x="2382644" y="2405169"/>
            <a:chExt cx="4610866" cy="2772968"/>
          </a:xfrm>
        </p:grpSpPr>
        <p:pic>
          <p:nvPicPr>
            <p:cNvPr id="6" name="Graphic 5">
              <a:extLst>
                <a:ext uri="{FF2B5EF4-FFF2-40B4-BE49-F238E27FC236}">
                  <a16:creationId xmlns:a16="http://schemas.microsoft.com/office/drawing/2014/main" id="{2D6CAFC8-E55D-0DD5-89EF-ACBE5AA6AA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2644" y="2405169"/>
              <a:ext cx="4610866" cy="2772968"/>
            </a:xfrm>
            <a:prstGeom prst="rect">
              <a:avLst/>
            </a:prstGeom>
          </p:spPr>
        </p:pic>
        <p:sp>
          <p:nvSpPr>
            <p:cNvPr id="7" name="TextBox 6">
              <a:extLst>
                <a:ext uri="{FF2B5EF4-FFF2-40B4-BE49-F238E27FC236}">
                  <a16:creationId xmlns:a16="http://schemas.microsoft.com/office/drawing/2014/main" id="{7ECE27F8-F757-6980-9413-5C27DF3590D5}"/>
                </a:ext>
              </a:extLst>
            </p:cNvPr>
            <p:cNvSpPr txBox="1"/>
            <p:nvPr/>
          </p:nvSpPr>
          <p:spPr>
            <a:xfrm>
              <a:off x="3428726" y="2887746"/>
              <a:ext cx="3234360"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Vì quan sát qua kính viễn vọng, ông thấy Cô-péc-ních đúng.</a:t>
              </a:r>
            </a:p>
          </p:txBody>
        </p:sp>
      </p:grpSp>
      <p:pic>
        <p:nvPicPr>
          <p:cNvPr id="11" name="Picture 10" descr="6131d3148657a26e1bfe386e7ba65811.png">
            <a:hlinkClick r:id="rId9" action="ppaction://hlinksldjump"/>
            <a:extLst>
              <a:ext uri="{FF2B5EF4-FFF2-40B4-BE49-F238E27FC236}">
                <a16:creationId xmlns:a16="http://schemas.microsoft.com/office/drawing/2014/main" id="{4DE7ABDD-4E43-DDC2-CFCE-CC33BDD5B3A8}"/>
              </a:ext>
            </a:extLst>
          </p:cNvPr>
          <p:cNvPicPr>
            <a:picLocks noChangeAspect="1"/>
          </p:cNvPicPr>
          <p:nvPr/>
        </p:nvPicPr>
        <p:blipFill>
          <a:blip r:embed="rId10"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97759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76088">
            <a:off x="2134098" y="81917"/>
            <a:ext cx="7153262" cy="3236528"/>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2633132" y="421561"/>
            <a:ext cx="6294969"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5. Việc Ga-li-lê thừa nhận sai lầm của mình và kiên quyết bảo vệ lí thuyết của Cô-péc-ních nói lên điều gì về ông?</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pic>
        <p:nvPicPr>
          <p:cNvPr id="10" name="Picture 9" descr="Logo, company name&#10;&#10;Description automatically generated">
            <a:extLst>
              <a:ext uri="{FF2B5EF4-FFF2-40B4-BE49-F238E27FC236}">
                <a16:creationId xmlns:a16="http://schemas.microsoft.com/office/drawing/2014/main" id="{10EACB16-9DA2-8BEA-9ACF-E65463696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46259" cy="609600"/>
          </a:xfrm>
          <a:prstGeom prst="rect">
            <a:avLst/>
          </a:prstGeom>
        </p:spPr>
      </p:pic>
      <p:grpSp>
        <p:nvGrpSpPr>
          <p:cNvPr id="5" name="Group 4">
            <a:extLst>
              <a:ext uri="{FF2B5EF4-FFF2-40B4-BE49-F238E27FC236}">
                <a16:creationId xmlns:a16="http://schemas.microsoft.com/office/drawing/2014/main" id="{C93F36C5-7654-EEEB-72EA-69AC6A2CE3CA}"/>
              </a:ext>
            </a:extLst>
          </p:cNvPr>
          <p:cNvGrpSpPr/>
          <p:nvPr/>
        </p:nvGrpSpPr>
        <p:grpSpPr>
          <a:xfrm>
            <a:off x="3091071" y="2507665"/>
            <a:ext cx="5710676" cy="3695252"/>
            <a:chOff x="1799776" y="2146514"/>
            <a:chExt cx="5710676" cy="3695252"/>
          </a:xfrm>
        </p:grpSpPr>
        <p:pic>
          <p:nvPicPr>
            <p:cNvPr id="6" name="Graphic 5">
              <a:extLst>
                <a:ext uri="{FF2B5EF4-FFF2-40B4-BE49-F238E27FC236}">
                  <a16:creationId xmlns:a16="http://schemas.microsoft.com/office/drawing/2014/main" id="{2D6CAFC8-E55D-0DD5-89EF-ACBE5AA6AA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9776" y="2146514"/>
              <a:ext cx="5710676" cy="3695252"/>
            </a:xfrm>
            <a:prstGeom prst="rect">
              <a:avLst/>
            </a:prstGeom>
          </p:spPr>
        </p:pic>
        <p:sp>
          <p:nvSpPr>
            <p:cNvPr id="7" name="TextBox 6">
              <a:extLst>
                <a:ext uri="{FF2B5EF4-FFF2-40B4-BE49-F238E27FC236}">
                  <a16:creationId xmlns:a16="http://schemas.microsoft.com/office/drawing/2014/main" id="{7ECE27F8-F757-6980-9413-5C27DF3590D5}"/>
                </a:ext>
              </a:extLst>
            </p:cNvPr>
            <p:cNvSpPr txBox="1"/>
            <p:nvPr/>
          </p:nvSpPr>
          <p:spPr>
            <a:xfrm>
              <a:off x="3081668" y="2649425"/>
              <a:ext cx="3683032" cy="2335255"/>
            </a:xfrm>
            <a:prstGeom prst="rect">
              <a:avLst/>
            </a:prstGeom>
            <a:noFill/>
          </p:spPr>
          <p:txBody>
            <a:bodyPr wrap="square" rtlCol="0">
              <a:spAutoFit/>
            </a:bodyPr>
            <a:lstStyle/>
            <a:p>
              <a:pPr algn="just">
                <a:lnSpc>
                  <a:spcPct val="150000"/>
                </a:lnSpc>
              </a:pPr>
              <a:r>
                <a:rPr lang="vi-VN" sz="2000" dirty="0">
                  <a:solidFill>
                    <a:schemeClr val="bg1"/>
                  </a:solidFill>
                  <a:latin typeface="UTM Avo" panose="02040603050506020204" pitchFamily="18"/>
                </a:rPr>
                <a:t>Ông là người dũng cảm, khi thấy mình sai thì sẵn sàng sửa chữa sai lầm và khi đã nhận ra chân lí (lẽ phải) thì kiên quyết bảo vệ chân lí.</a:t>
              </a:r>
            </a:p>
          </p:txBody>
        </p:sp>
      </p:grpSp>
      <p:pic>
        <p:nvPicPr>
          <p:cNvPr id="11" name="Picture 10" descr="6131d3148657a26e1bfe386e7ba65811.png">
            <a:hlinkClick r:id="rId9" action="ppaction://hlinksldjump"/>
            <a:extLst>
              <a:ext uri="{FF2B5EF4-FFF2-40B4-BE49-F238E27FC236}">
                <a16:creationId xmlns:a16="http://schemas.microsoft.com/office/drawing/2014/main" id="{FF71015C-2127-57BC-CE85-24B0C335D5B8}"/>
              </a:ext>
            </a:extLst>
          </p:cNvPr>
          <p:cNvPicPr>
            <a:picLocks noChangeAspect="1"/>
          </p:cNvPicPr>
          <p:nvPr/>
        </p:nvPicPr>
        <p:blipFill>
          <a:blip r:embed="rId10"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214290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82;p21">
            <a:extLst>
              <a:ext uri="{FF2B5EF4-FFF2-40B4-BE49-F238E27FC236}">
                <a16:creationId xmlns:a16="http://schemas.microsoft.com/office/drawing/2014/main" id="{6667D665-7203-BF39-9A57-B8AF64F25AC5}"/>
              </a:ext>
            </a:extLst>
          </p:cNvPr>
          <p:cNvSpPr txBox="1"/>
          <p:nvPr/>
        </p:nvSpPr>
        <p:spPr>
          <a:xfrm>
            <a:off x="6439694" y="1897953"/>
            <a:ext cx="3098800" cy="492443"/>
          </a:xfrm>
          <a:prstGeom prst="rect">
            <a:avLst/>
          </a:prstGeom>
          <a:noFill/>
          <a:ln>
            <a:noFill/>
          </a:ln>
        </p:spPr>
        <p:txBody>
          <a:bodyPr spcFirstLastPara="1" wrap="square" lIns="0" tIns="0" rIns="0" bIns="0" anchor="t" anchorCtr="0">
            <a:spAutoFit/>
          </a:bodyPr>
          <a:lstStyle/>
          <a:p>
            <a:pPr algn="ctr"/>
            <a:r>
              <a:rPr lang="vi-VN" sz="3200" b="1" dirty="0">
                <a:solidFill>
                  <a:schemeClr val="bg1"/>
                </a:solidFill>
                <a:latin typeface="UTM Avo" panose="02040603050506020204" pitchFamily="18"/>
              </a:rPr>
              <a:t>KẾT LUẬN</a:t>
            </a:r>
            <a:endParaRPr sz="3200" b="1" dirty="0">
              <a:solidFill>
                <a:schemeClr val="bg1"/>
              </a:solidFill>
              <a:latin typeface="UTM Avo" panose="02040603050506020204" pitchFamily="18"/>
            </a:endParaRPr>
          </a:p>
        </p:txBody>
      </p:sp>
      <p:sp>
        <p:nvSpPr>
          <p:cNvPr id="5" name="Google Shape;285;p21">
            <a:extLst>
              <a:ext uri="{FF2B5EF4-FFF2-40B4-BE49-F238E27FC236}">
                <a16:creationId xmlns:a16="http://schemas.microsoft.com/office/drawing/2014/main" id="{03BAC99A-0AD5-51BF-726A-4CDA4708D46F}"/>
              </a:ext>
            </a:extLst>
          </p:cNvPr>
          <p:cNvSpPr/>
          <p:nvPr/>
        </p:nvSpPr>
        <p:spPr>
          <a:xfrm>
            <a:off x="4547394" y="2572447"/>
            <a:ext cx="6883400" cy="3802953"/>
          </a:xfrm>
          <a:prstGeom prst="wedgeRectCallout">
            <a:avLst>
              <a:gd name="adj1" fmla="val -20649"/>
              <a:gd name="adj2" fmla="val 48746"/>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b="1" dirty="0">
                <a:solidFill>
                  <a:schemeClr val="bg1"/>
                </a:solidFill>
                <a:latin typeface="UTM Avo" panose="02040603050506020204" pitchFamily="18"/>
              </a:rPr>
              <a:t>Bài đọc ca ngợi tấm gương dũng cảm của nhà khoa học Ga-li-lê: </a:t>
            </a:r>
            <a:r>
              <a:rPr lang="vi-VN" sz="2400" dirty="0">
                <a:solidFill>
                  <a:schemeClr val="bg1"/>
                </a:solidFill>
                <a:latin typeface="UTM Avo" panose="02040603050506020204" pitchFamily="18"/>
              </a:rPr>
              <a:t>Ông dám nghi ngờ và kiểm tra lại kết luận mà ai cũng tin là đúng; dám vượt qua thất bại ban đầu để tìm ra chân lí; dám thừa nhận sai lầm của bản thân; dám bảo vệ chân lí.</a:t>
            </a:r>
            <a:endParaRPr sz="2400" dirty="0">
              <a:solidFill>
                <a:schemeClr val="bg1"/>
              </a:solidFill>
              <a:latin typeface="UTM Avo" panose="02040603050506020204" pitchFamily="18"/>
            </a:endParaRPr>
          </a:p>
        </p:txBody>
      </p:sp>
      <p:pic>
        <p:nvPicPr>
          <p:cNvPr id="6" name="Google Shape;286;p21" descr="ガリレオ・ガリレイ像[25205008179]の写真素材・イラスト素材｜アマナイメージズ">
            <a:extLst>
              <a:ext uri="{FF2B5EF4-FFF2-40B4-BE49-F238E27FC236}">
                <a16:creationId xmlns:a16="http://schemas.microsoft.com/office/drawing/2014/main" id="{0D73B97A-73EE-0891-BE15-BBB9F7BA1D1C}"/>
              </a:ext>
            </a:extLst>
          </p:cNvPr>
          <p:cNvPicPr preferRelativeResize="0"/>
          <p:nvPr/>
        </p:nvPicPr>
        <p:blipFill rotWithShape="1">
          <a:blip r:embed="rId3">
            <a:alphaModFix/>
          </a:blip>
          <a:srcRect/>
          <a:stretch/>
        </p:blipFill>
        <p:spPr>
          <a:xfrm>
            <a:off x="913606" y="1897953"/>
            <a:ext cx="2980301" cy="4477447"/>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31821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1624D888-13A1-DD95-3AE8-B9B0CFF28FCE}"/>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oogle Shape;296;p22">
            <a:extLst>
              <a:ext uri="{FF2B5EF4-FFF2-40B4-BE49-F238E27FC236}">
                <a16:creationId xmlns:a16="http://schemas.microsoft.com/office/drawing/2014/main" id="{66F3CDB4-2F18-F70C-7A2C-C2B670D14635}"/>
              </a:ext>
            </a:extLst>
          </p:cNvPr>
          <p:cNvGrpSpPr/>
          <p:nvPr/>
        </p:nvGrpSpPr>
        <p:grpSpPr>
          <a:xfrm>
            <a:off x="6306151" y="1511891"/>
            <a:ext cx="4950171" cy="3834215"/>
            <a:chOff x="0" y="0"/>
            <a:chExt cx="9900341" cy="7668429"/>
          </a:xfrm>
        </p:grpSpPr>
        <p:sp>
          <p:nvSpPr>
            <p:cNvPr id="8" name="Google Shape;297;p22">
              <a:extLst>
                <a:ext uri="{FF2B5EF4-FFF2-40B4-BE49-F238E27FC236}">
                  <a16:creationId xmlns:a16="http://schemas.microsoft.com/office/drawing/2014/main" id="{D0593141-DA85-9AEF-9263-6C20B4CDA5B4}"/>
                </a:ext>
              </a:extLst>
            </p:cNvPr>
            <p:cNvSpPr/>
            <p:nvPr/>
          </p:nvSpPr>
          <p:spPr>
            <a:xfrm>
              <a:off x="213031" y="0"/>
              <a:ext cx="9321878" cy="7297724"/>
            </a:xfrm>
            <a:custGeom>
              <a:avLst/>
              <a:gdLst/>
              <a:ahLst/>
              <a:cxnLst/>
              <a:rect l="l" t="t" r="r" b="b"/>
              <a:pathLst>
                <a:path w="9321878" h="7297724" extrusionOk="0">
                  <a:moveTo>
                    <a:pt x="0" y="0"/>
                  </a:moveTo>
                  <a:lnTo>
                    <a:pt x="9321879" y="0"/>
                  </a:lnTo>
                  <a:lnTo>
                    <a:pt x="9321879" y="7297724"/>
                  </a:lnTo>
                  <a:lnTo>
                    <a:pt x="0" y="7297724"/>
                  </a:lnTo>
                  <a:lnTo>
                    <a:pt x="0" y="0"/>
                  </a:lnTo>
                  <a:close/>
                </a:path>
              </a:pathLst>
            </a:custGeom>
            <a:blipFill rotWithShape="1">
              <a:blip r:embed="rId4">
                <a:alphaModFix/>
              </a:blip>
              <a:stretch>
                <a:fillRect l="-124180" t="-42140"/>
              </a:stretch>
            </a:blip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9" name="Google Shape;298;p22">
              <a:extLst>
                <a:ext uri="{FF2B5EF4-FFF2-40B4-BE49-F238E27FC236}">
                  <a16:creationId xmlns:a16="http://schemas.microsoft.com/office/drawing/2014/main" id="{6C6E8DBB-BE52-C08A-6CF4-D1049254D205}"/>
                </a:ext>
              </a:extLst>
            </p:cNvPr>
            <p:cNvSpPr/>
            <p:nvPr/>
          </p:nvSpPr>
          <p:spPr>
            <a:xfrm>
              <a:off x="0" y="0"/>
              <a:ext cx="9900341" cy="7668429"/>
            </a:xfrm>
            <a:custGeom>
              <a:avLst/>
              <a:gdLst/>
              <a:ahLst/>
              <a:cxnLst/>
              <a:rect l="l" t="t" r="r" b="b"/>
              <a:pathLst>
                <a:path w="9900341" h="7668429" extrusionOk="0">
                  <a:moveTo>
                    <a:pt x="0" y="0"/>
                  </a:moveTo>
                  <a:lnTo>
                    <a:pt x="9900341" y="0"/>
                  </a:lnTo>
                  <a:lnTo>
                    <a:pt x="9900341" y="7668429"/>
                  </a:lnTo>
                  <a:lnTo>
                    <a:pt x="0" y="7668429"/>
                  </a:lnTo>
                  <a:lnTo>
                    <a:pt x="0" y="0"/>
                  </a:lnTo>
                  <a:close/>
                </a:path>
              </a:pathLst>
            </a:custGeom>
            <a:blipFill rotWithShape="1">
              <a:blip r:embed="rId5">
                <a:alphaModFix/>
              </a:blip>
              <a:stretch>
                <a:fillRect t="-28842"/>
              </a:stretch>
            </a:blip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grpSp>
      <p:sp>
        <p:nvSpPr>
          <p:cNvPr id="10" name="Google Shape;299;p22">
            <a:extLst>
              <a:ext uri="{FF2B5EF4-FFF2-40B4-BE49-F238E27FC236}">
                <a16:creationId xmlns:a16="http://schemas.microsoft.com/office/drawing/2014/main" id="{7CF50699-125E-4D5C-09F7-7A9010CC4ADC}"/>
              </a:ext>
            </a:extLst>
          </p:cNvPr>
          <p:cNvSpPr/>
          <p:nvPr/>
        </p:nvSpPr>
        <p:spPr>
          <a:xfrm>
            <a:off x="6680994" y="4567630"/>
            <a:ext cx="1016000" cy="457200"/>
          </a:xfrm>
          <a:prstGeom prst="flowChartProcess">
            <a:avLst/>
          </a:prstGeom>
          <a:solidFill>
            <a:srgbClr val="F4E9DD"/>
          </a:solidFill>
          <a:ln>
            <a:noFill/>
          </a:ln>
        </p:spPr>
        <p:txBody>
          <a:bodyPr spcFirstLastPara="1" wrap="square" lIns="60950" tIns="30467" rIns="60950" bIns="30467" anchor="ctr" anchorCtr="0">
            <a:noAutofit/>
          </a:bodyPr>
          <a:lstStyle/>
          <a:p>
            <a:pPr algn="ctr"/>
            <a:endParaRPr sz="1200" dirty="0">
              <a:solidFill>
                <a:schemeClr val="lt1"/>
              </a:solidFill>
              <a:latin typeface="Calibri"/>
              <a:ea typeface="Calibri"/>
              <a:cs typeface="Calibri"/>
              <a:sym typeface="Calibri"/>
            </a:endParaRPr>
          </a:p>
        </p:txBody>
      </p:sp>
      <p:sp>
        <p:nvSpPr>
          <p:cNvPr id="11" name="Google Shape;300;p22">
            <a:extLst>
              <a:ext uri="{FF2B5EF4-FFF2-40B4-BE49-F238E27FC236}">
                <a16:creationId xmlns:a16="http://schemas.microsoft.com/office/drawing/2014/main" id="{F26F082C-4DA0-7AEC-F291-E23784CD018F}"/>
              </a:ext>
            </a:extLst>
          </p:cNvPr>
          <p:cNvSpPr txBox="1"/>
          <p:nvPr/>
        </p:nvSpPr>
        <p:spPr>
          <a:xfrm>
            <a:off x="685006" y="2844237"/>
            <a:ext cx="5621145"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4800" b="1" dirty="0">
                <a:solidFill>
                  <a:schemeClr val="bg1"/>
                </a:solidFill>
                <a:latin typeface="UTM Avo" panose="02040603050506020204" pitchFamily="18"/>
              </a:rPr>
              <a:t>ĐỌC NÂNG CAO</a:t>
            </a:r>
            <a:endParaRPr sz="622" dirty="0">
              <a:solidFill>
                <a:schemeClr val="bg1"/>
              </a:solidFill>
              <a:latin typeface="UTM Avo" panose="02040603050506020204" pitchFamily="18"/>
            </a:endParaRPr>
          </a:p>
        </p:txBody>
      </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Google Shape;306;p23">
            <a:extLst>
              <a:ext uri="{FF2B5EF4-FFF2-40B4-BE49-F238E27FC236}">
                <a16:creationId xmlns:a16="http://schemas.microsoft.com/office/drawing/2014/main" id="{89FD7794-A711-3D97-4B6C-D3BD1C70D9B9}"/>
              </a:ext>
            </a:extLst>
          </p:cNvPr>
          <p:cNvSpPr>
            <a:spLocks noChangeAspect="1"/>
          </p:cNvSpPr>
          <p:nvPr/>
        </p:nvSpPr>
        <p:spPr>
          <a:xfrm flipH="1">
            <a:off x="7036594" y="1130370"/>
            <a:ext cx="3821906" cy="5727630"/>
          </a:xfrm>
          <a:custGeom>
            <a:avLst/>
            <a:gdLst/>
            <a:ahLst/>
            <a:cxnLst/>
            <a:rect l="l" t="t" r="r" b="b"/>
            <a:pathLst>
              <a:path w="6833575" h="9625012" extrusionOk="0">
                <a:moveTo>
                  <a:pt x="6833575" y="0"/>
                </a:moveTo>
                <a:lnTo>
                  <a:pt x="0" y="0"/>
                </a:lnTo>
                <a:lnTo>
                  <a:pt x="0" y="9625012"/>
                </a:lnTo>
                <a:lnTo>
                  <a:pt x="6833575" y="9625012"/>
                </a:lnTo>
                <a:lnTo>
                  <a:pt x="6833575" y="0"/>
                </a:lnTo>
                <a:close/>
              </a:path>
            </a:pathLst>
          </a:custGeom>
          <a:blipFill rotWithShape="1">
            <a:blip r:embed="rId3">
              <a:alphaModFix/>
            </a:blip>
            <a:stretch>
              <a:fillRect r="-80573"/>
            </a:stretch>
          </a:blipFill>
          <a:ln>
            <a:noFill/>
          </a:ln>
        </p:spPr>
        <p:txBody>
          <a:bodyPr/>
          <a:lstStyle/>
          <a:p>
            <a:endParaRPr lang="en-US"/>
          </a:p>
        </p:txBody>
      </p:sp>
      <p:sp>
        <p:nvSpPr>
          <p:cNvPr id="15" name="Google Shape;285;p21">
            <a:extLst>
              <a:ext uri="{FF2B5EF4-FFF2-40B4-BE49-F238E27FC236}">
                <a16:creationId xmlns:a16="http://schemas.microsoft.com/office/drawing/2014/main" id="{A07A677C-77F6-B9E5-A900-E5DCDEF8209D}"/>
              </a:ext>
            </a:extLst>
          </p:cNvPr>
          <p:cNvSpPr/>
          <p:nvPr/>
        </p:nvSpPr>
        <p:spPr>
          <a:xfrm>
            <a:off x="1639095" y="2289039"/>
            <a:ext cx="5397499" cy="2584820"/>
          </a:xfrm>
          <a:prstGeom prst="wedgeRectCallout">
            <a:avLst>
              <a:gd name="adj1" fmla="val -20649"/>
              <a:gd name="adj2" fmla="val 48746"/>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dirty="0">
                <a:solidFill>
                  <a:schemeClr val="bg1"/>
                </a:solidFill>
                <a:latin typeface="UTM Avo" panose="02040603050506020204" pitchFamily="18"/>
                <a:cs typeface="Calibri" panose="020F0502020204030204" pitchFamily="34" charset="0"/>
              </a:rPr>
              <a:t>Luyện tập, chú ý cách ngắt nghỉ ở giữa các câu; nhấn mạnh các từ ngữ quan trọng trong bài. </a:t>
            </a:r>
          </a:p>
        </p:txBody>
      </p:sp>
    </p:spTree>
    <p:extLst>
      <p:ext uri="{BB962C8B-B14F-4D97-AF65-F5344CB8AC3E}">
        <p14:creationId xmlns:p14="http://schemas.microsoft.com/office/powerpoint/2010/main" val="38057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2;p24">
            <a:extLst>
              <a:ext uri="{FF2B5EF4-FFF2-40B4-BE49-F238E27FC236}">
                <a16:creationId xmlns:a16="http://schemas.microsoft.com/office/drawing/2014/main" id="{AE7B7649-24B2-5E75-0D37-0E6561D26DC3}"/>
              </a:ext>
            </a:extLst>
          </p:cNvPr>
          <p:cNvSpPr txBox="1"/>
          <p:nvPr/>
        </p:nvSpPr>
        <p:spPr>
          <a:xfrm>
            <a:off x="2286000" y="1666508"/>
            <a:ext cx="3098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sp>
        <p:nvSpPr>
          <p:cNvPr id="6" name="Google Shape;316;p24">
            <a:extLst>
              <a:ext uri="{FF2B5EF4-FFF2-40B4-BE49-F238E27FC236}">
                <a16:creationId xmlns:a16="http://schemas.microsoft.com/office/drawing/2014/main" id="{1CA91CBC-39E6-E82C-1C40-D358BE13037C}"/>
              </a:ext>
            </a:extLst>
          </p:cNvPr>
          <p:cNvSpPr/>
          <p:nvPr/>
        </p:nvSpPr>
        <p:spPr>
          <a:xfrm>
            <a:off x="6389068" y="2438400"/>
            <a:ext cx="5549726" cy="4419600"/>
          </a:xfrm>
          <a:custGeom>
            <a:avLst/>
            <a:gdLst/>
            <a:ahLst/>
            <a:cxnLst/>
            <a:rect l="l" t="t" r="r" b="b"/>
            <a:pathLst>
              <a:path w="2970673" h="2365736" extrusionOk="0">
                <a:moveTo>
                  <a:pt x="0" y="0"/>
                </a:moveTo>
                <a:lnTo>
                  <a:pt x="2970673" y="0"/>
                </a:lnTo>
                <a:lnTo>
                  <a:pt x="2970673" y="2365736"/>
                </a:lnTo>
                <a:lnTo>
                  <a:pt x="0" y="2365736"/>
                </a:lnTo>
                <a:lnTo>
                  <a:pt x="0" y="0"/>
                </a:lnTo>
                <a:close/>
              </a:path>
            </a:pathLst>
          </a:custGeom>
          <a:blipFill rotWithShape="1">
            <a:blip r:embed="rId3">
              <a:alphaModFix/>
            </a:blip>
            <a:stretch>
              <a:fillRect/>
            </a:stretch>
          </a:blipFill>
          <a:ln>
            <a:noFill/>
          </a:ln>
        </p:spPr>
        <p:txBody>
          <a:bodyPr/>
          <a:lstStyle/>
          <a:p>
            <a:endParaRPr lang="en-US"/>
          </a:p>
        </p:txBody>
      </p:sp>
      <p:sp>
        <p:nvSpPr>
          <p:cNvPr id="8" name="TextBox 7">
            <a:extLst>
              <a:ext uri="{FF2B5EF4-FFF2-40B4-BE49-F238E27FC236}">
                <a16:creationId xmlns:a16="http://schemas.microsoft.com/office/drawing/2014/main" id="{22811304-BE01-65A4-C8AA-64B562A0195E}"/>
              </a:ext>
            </a:extLst>
          </p:cNvPr>
          <p:cNvSpPr txBox="1"/>
          <p:nvPr/>
        </p:nvSpPr>
        <p:spPr>
          <a:xfrm>
            <a:off x="1016000" y="2288075"/>
            <a:ext cx="5638800" cy="3337837"/>
          </a:xfrm>
          <a:prstGeom prst="rect">
            <a:avLst/>
          </a:prstGeom>
          <a:noFill/>
        </p:spPr>
        <p:txBody>
          <a:bodyPr wrap="square">
            <a:spAutoFit/>
          </a:bodyPr>
          <a:lstStyle/>
          <a:p>
            <a:pPr marR="0" algn="just" rtl="0">
              <a:lnSpc>
                <a:spcPct val="150000"/>
              </a:lnSpc>
              <a:spcBef>
                <a:spcPts val="0"/>
              </a:spcBef>
              <a:spcAft>
                <a:spcPts val="0"/>
              </a:spcAft>
            </a:pP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Ga-li-ê bị đưa ra toà xét xử, buộc phải từ bỏ ý kiến của mình. </a:t>
            </a:r>
            <a:r>
              <a:rPr lang="vi-VN" sz="2400" b="0" i="0" dirty="0">
                <a:solidFill>
                  <a:srgbClr val="FF0000"/>
                </a:solidFill>
                <a:effectLst/>
                <a:latin typeface="UTM Avo" panose="02040603050506020204" pitchFamily="18"/>
                <a:ea typeface="Arial" panose="020B0604020202020204" pitchFamily="34" charset="0"/>
                <a:cs typeface="Arial" panose="020B0604020202020204" pitchFamily="34" charset="0"/>
              </a:rPr>
              <a:t>//</a:t>
            </a: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 Nhưng vừa bước chân </a:t>
            </a:r>
            <a:r>
              <a:rPr lang="vi-VN" sz="2400" b="0" i="0">
                <a:solidFill>
                  <a:schemeClr val="bg1"/>
                </a:solidFill>
                <a:effectLst/>
                <a:latin typeface="UTM Avo" panose="02040603050506020204" pitchFamily="18"/>
                <a:ea typeface="Arial" panose="020B0604020202020204" pitchFamily="34" charset="0"/>
                <a:cs typeface="Arial" panose="020B0604020202020204" pitchFamily="34" charset="0"/>
              </a:rPr>
              <a:t>ra c</a:t>
            </a:r>
            <a:r>
              <a:rPr lang="en-US" sz="2400">
                <a:solidFill>
                  <a:schemeClr val="bg1"/>
                </a:solidFill>
                <a:latin typeface="UTM Avo" panose="02040603050506020204" pitchFamily="18"/>
                <a:ea typeface="Arial" panose="020B0604020202020204" pitchFamily="34" charset="0"/>
                <a:cs typeface="Arial" panose="020B0604020202020204" pitchFamily="34" charset="0"/>
              </a:rPr>
              <a:t>ửa</a:t>
            </a:r>
            <a:r>
              <a:rPr lang="vi-VN" sz="2400" b="0" i="0">
                <a:solidFill>
                  <a:schemeClr val="bg1"/>
                </a:solidFill>
                <a:effectLst/>
                <a:latin typeface="UTM Avo" panose="02040603050506020204" pitchFamily="18"/>
                <a:ea typeface="Arial" panose="020B0604020202020204" pitchFamily="34" charset="0"/>
                <a:cs typeface="Arial" panose="020B0604020202020204" pitchFamily="34" charset="0"/>
              </a:rPr>
              <a:t> </a:t>
            </a: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toà án, ông đã bực tức nói to: </a:t>
            </a:r>
            <a:r>
              <a:rPr lang="vi-VN" sz="2400" b="0" i="0" dirty="0">
                <a:solidFill>
                  <a:srgbClr val="FF0000"/>
                </a:solidFill>
                <a:effectLst/>
                <a:latin typeface="UTM Avo" panose="02040603050506020204" pitchFamily="18"/>
                <a:ea typeface="Arial" panose="020B0604020202020204" pitchFamily="34" charset="0"/>
                <a:cs typeface="Arial" panose="020B0604020202020204" pitchFamily="34" charset="0"/>
              </a:rPr>
              <a:t>// </a:t>
            </a:r>
            <a:r>
              <a:rPr lang="vi-VN" sz="2400" b="0" i="1" dirty="0">
                <a:solidFill>
                  <a:srgbClr val="FF0000"/>
                </a:solidFill>
                <a:effectLst/>
                <a:latin typeface="UTM Avo" panose="02040603050506020204" pitchFamily="18"/>
                <a:ea typeface="Arial" panose="020B0604020202020204" pitchFamily="34" charset="0"/>
                <a:cs typeface="Arial" panose="020B0604020202020204" pitchFamily="34" charset="0"/>
              </a:rPr>
              <a:t>(Giọng rắn rỏi)</a:t>
            </a:r>
            <a:endParaRPr lang="en-VN" sz="2400" dirty="0">
              <a:solidFill>
                <a:srgbClr val="FF0000"/>
              </a:solidFill>
              <a:effectLst/>
              <a:latin typeface="UTM Avo" panose="02040603050506020204" pitchFamily="18"/>
            </a:endParaRPr>
          </a:p>
          <a:p>
            <a:pPr marR="0" algn="just" rtl="0">
              <a:lnSpc>
                <a:spcPct val="150000"/>
              </a:lnSpc>
              <a:spcBef>
                <a:spcPts val="0"/>
              </a:spcBef>
              <a:spcAft>
                <a:spcPts val="0"/>
              </a:spcAft>
            </a:pP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 Dù sao thì Trái Đất vẫn quay </a:t>
            </a:r>
            <a:r>
              <a:rPr lang="vi-VN" sz="2400" b="0" i="0" dirty="0">
                <a:solidFill>
                  <a:srgbClr val="FF0000"/>
                </a:solidFill>
                <a:effectLst/>
                <a:latin typeface="UTM Avo" panose="02040603050506020204" pitchFamily="18"/>
                <a:ea typeface="Arial" panose="020B0604020202020204" pitchFamily="34" charset="0"/>
                <a:cs typeface="Arial" panose="020B0604020202020204" pitchFamily="34" charset="0"/>
              </a:rPr>
              <a:t>// </a:t>
            </a:r>
            <a:r>
              <a:rPr lang="vi-VN" sz="2400" b="0" i="1" dirty="0">
                <a:solidFill>
                  <a:srgbClr val="FF0000"/>
                </a:solidFill>
                <a:effectLst/>
                <a:latin typeface="UTM Avo" panose="02040603050506020204" pitchFamily="18"/>
                <a:ea typeface="Arial" panose="020B0604020202020204" pitchFamily="34" charset="0"/>
                <a:cs typeface="Arial" panose="020B0604020202020204" pitchFamily="34" charset="0"/>
              </a:rPr>
              <a:t>(Giọng khẳng định mạnh mẽ)</a:t>
            </a:r>
            <a:endParaRPr lang="en-VN" sz="2400" dirty="0">
              <a:solidFill>
                <a:srgbClr val="FF0000"/>
              </a:solidFill>
              <a:effectLst/>
              <a:latin typeface="UTM Avo" panose="02040603050506020204" pitchFamily="18"/>
            </a:endParaRPr>
          </a:p>
        </p:txBody>
      </p:sp>
    </p:spTree>
    <p:extLst>
      <p:ext uri="{BB962C8B-B14F-4D97-AF65-F5344CB8AC3E}">
        <p14:creationId xmlns:p14="http://schemas.microsoft.com/office/powerpoint/2010/main" val="19892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21;p25">
            <a:extLst>
              <a:ext uri="{FF2B5EF4-FFF2-40B4-BE49-F238E27FC236}">
                <a16:creationId xmlns:a16="http://schemas.microsoft.com/office/drawing/2014/main" id="{4ED62AF4-93CB-B271-559C-669F4D25323F}"/>
              </a:ext>
            </a:extLst>
          </p:cNvPr>
          <p:cNvSpPr txBox="1"/>
          <p:nvPr/>
        </p:nvSpPr>
        <p:spPr>
          <a:xfrm>
            <a:off x="4546600" y="1454848"/>
            <a:ext cx="3098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sp>
        <p:nvSpPr>
          <p:cNvPr id="10" name="Google Shape;324;p25">
            <a:extLst>
              <a:ext uri="{FF2B5EF4-FFF2-40B4-BE49-F238E27FC236}">
                <a16:creationId xmlns:a16="http://schemas.microsoft.com/office/drawing/2014/main" id="{A1CDAFB2-29FB-1FBC-F9A5-99682B8207C1}"/>
              </a:ext>
            </a:extLst>
          </p:cNvPr>
          <p:cNvSpPr/>
          <p:nvPr/>
        </p:nvSpPr>
        <p:spPr>
          <a:xfrm>
            <a:off x="1766941" y="2120900"/>
            <a:ext cx="8658118" cy="3644899"/>
          </a:xfrm>
          <a:prstGeom prst="wedgeRectCallout">
            <a:avLst>
              <a:gd name="adj1" fmla="val -18439"/>
              <a:gd name="adj2" fmla="val 46436"/>
            </a:avLst>
          </a:prstGeom>
          <a:solidFill>
            <a:schemeClr val="lt1"/>
          </a:solidFill>
          <a:ln w="25400" cap="flat" cmpd="sng">
            <a:solidFill>
              <a:schemeClr val="accent2"/>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dirty="0">
                <a:solidFill>
                  <a:schemeClr val="bg1"/>
                </a:solidFill>
                <a:latin typeface="UTM Avo" panose="02040603050506020204" pitchFamily="18"/>
              </a:rPr>
              <a:t>Ga-li-lê phải trải qua những năm tháng cuối đời </a:t>
            </a:r>
            <a:r>
              <a:rPr lang="vi-VN" sz="2400" dirty="0">
                <a:solidFill>
                  <a:srgbClr val="FF0000"/>
                </a:solidFill>
                <a:latin typeface="UTM Avo" panose="02040603050506020204" pitchFamily="18"/>
              </a:rPr>
              <a:t>/</a:t>
            </a:r>
            <a:r>
              <a:rPr lang="vi-VN" sz="2400" dirty="0">
                <a:latin typeface="UTM Avo" panose="02040603050506020204" pitchFamily="18"/>
              </a:rPr>
              <a:t> </a:t>
            </a:r>
            <a:r>
              <a:rPr lang="vi-VN" sz="2400" dirty="0">
                <a:solidFill>
                  <a:schemeClr val="bg1"/>
                </a:solidFill>
                <a:latin typeface="UTM Avo" panose="02040603050506020204" pitchFamily="18"/>
              </a:rPr>
              <a:t>trong cảnh tù đày. </a:t>
            </a:r>
            <a:r>
              <a:rPr lang="vi-VN" sz="2400" dirty="0">
                <a:solidFill>
                  <a:srgbClr val="FF0000"/>
                </a:solidFill>
                <a:latin typeface="UTM Avo" panose="02040603050506020204" pitchFamily="18"/>
              </a:rPr>
              <a:t>//</a:t>
            </a:r>
            <a:r>
              <a:rPr lang="vi-VN" sz="2400" dirty="0">
                <a:latin typeface="UTM Avo" panose="02040603050506020204" pitchFamily="18"/>
              </a:rPr>
              <a:t> </a:t>
            </a:r>
            <a:r>
              <a:rPr lang="vi-VN" sz="2400" dirty="0">
                <a:solidFill>
                  <a:schemeClr val="bg1"/>
                </a:solidFill>
                <a:latin typeface="UTM Avo" panose="02040603050506020204" pitchFamily="18"/>
              </a:rPr>
              <a:t>Nhưng cuối cùng, lẽ phải đã thắng. </a:t>
            </a:r>
            <a:r>
              <a:rPr lang="vi-VN" sz="2400" dirty="0">
                <a:solidFill>
                  <a:srgbClr val="FF0000"/>
                </a:solidFill>
                <a:latin typeface="UTM Avo" panose="02040603050506020204" pitchFamily="18"/>
              </a:rPr>
              <a:t>//</a:t>
            </a:r>
            <a:r>
              <a:rPr lang="vi-VN" sz="2400" dirty="0">
                <a:latin typeface="UTM Avo" panose="02040603050506020204" pitchFamily="18"/>
              </a:rPr>
              <a:t> </a:t>
            </a:r>
            <a:r>
              <a:rPr lang="vi-VN" sz="2400" dirty="0">
                <a:solidFill>
                  <a:schemeClr val="bg1"/>
                </a:solidFill>
                <a:latin typeface="UTM Avo" panose="02040603050506020204" pitchFamily="18"/>
              </a:rPr>
              <a:t>Tư tưởng của hai nhà bác học dũng cảm Cô-péc-ních và Ga-li-lê đã trở thành chân lí giản dị </a:t>
            </a:r>
            <a:r>
              <a:rPr lang="vi-VN" sz="2400" dirty="0">
                <a:solidFill>
                  <a:srgbClr val="FF0000"/>
                </a:solidFill>
                <a:latin typeface="UTM Avo" panose="02040603050506020204" pitchFamily="18"/>
              </a:rPr>
              <a:t>/</a:t>
            </a:r>
            <a:r>
              <a:rPr lang="vi-VN" sz="2400" dirty="0">
                <a:latin typeface="UTM Avo" panose="02040603050506020204" pitchFamily="18"/>
              </a:rPr>
              <a:t> </a:t>
            </a:r>
            <a:r>
              <a:rPr lang="vi-VN" sz="2400" dirty="0">
                <a:solidFill>
                  <a:schemeClr val="bg1"/>
                </a:solidFill>
                <a:latin typeface="UTM Avo" panose="02040603050506020204" pitchFamily="18"/>
              </a:rPr>
              <a:t>trong đời sống ngày nay. </a:t>
            </a:r>
            <a:r>
              <a:rPr lang="vi-VN" sz="2400" i="1" dirty="0">
                <a:solidFill>
                  <a:srgbClr val="FF0000"/>
                </a:solidFill>
                <a:latin typeface="UTM Avo" panose="02040603050506020204" pitchFamily="18"/>
              </a:rPr>
              <a:t>(Câu đầu đọc với giọng trầm lắng. Các câu còn lại đọc với giọng khẳng định mạnh mẽ)</a:t>
            </a:r>
          </a:p>
        </p:txBody>
      </p:sp>
    </p:spTree>
    <p:extLst>
      <p:ext uri="{BB962C8B-B14F-4D97-AF65-F5344CB8AC3E}">
        <p14:creationId xmlns:p14="http://schemas.microsoft.com/office/powerpoint/2010/main" val="144622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BEE585C-E2A4-208C-D295-B36E6F492A87}"/>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32;p26">
            <a:extLst>
              <a:ext uri="{FF2B5EF4-FFF2-40B4-BE49-F238E27FC236}">
                <a16:creationId xmlns:a16="http://schemas.microsoft.com/office/drawing/2014/main" id="{CBB22772-472B-1E16-44B2-97C087D73869}"/>
              </a:ext>
            </a:extLst>
          </p:cNvPr>
          <p:cNvSpPr/>
          <p:nvPr/>
        </p:nvSpPr>
        <p:spPr>
          <a:xfrm>
            <a:off x="5385593" y="2003782"/>
            <a:ext cx="5151405" cy="1018819"/>
          </a:xfrm>
          <a:prstGeom prst="homePlate">
            <a:avLst>
              <a:gd name="adj" fmla="val 50000"/>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2667">
                <a:solidFill>
                  <a:schemeClr val="dk1"/>
                </a:solidFill>
                <a:latin typeface="UTM Avo" panose="02040603050506020204" pitchFamily="18"/>
              </a:rPr>
              <a:t>Ôn lại kiến thức đã học</a:t>
            </a:r>
            <a:endParaRPr sz="622">
              <a:latin typeface="UTM Avo" panose="02040603050506020204" pitchFamily="18"/>
            </a:endParaRPr>
          </a:p>
        </p:txBody>
      </p:sp>
      <p:sp>
        <p:nvSpPr>
          <p:cNvPr id="6" name="Google Shape;333;p26">
            <a:extLst>
              <a:ext uri="{FF2B5EF4-FFF2-40B4-BE49-F238E27FC236}">
                <a16:creationId xmlns:a16="http://schemas.microsoft.com/office/drawing/2014/main" id="{BE3AC16E-DE4F-0955-56A5-22EE1FEBB3DF}"/>
              </a:ext>
            </a:extLst>
          </p:cNvPr>
          <p:cNvSpPr/>
          <p:nvPr/>
        </p:nvSpPr>
        <p:spPr>
          <a:xfrm>
            <a:off x="1751958" y="1715311"/>
            <a:ext cx="2805101" cy="5142689"/>
          </a:xfrm>
          <a:custGeom>
            <a:avLst/>
            <a:gdLst/>
            <a:ahLst/>
            <a:cxnLst/>
            <a:rect l="l" t="t" r="r" b="b"/>
            <a:pathLst>
              <a:path w="1313888" h="2408796" extrusionOk="0">
                <a:moveTo>
                  <a:pt x="0" y="0"/>
                </a:moveTo>
                <a:lnTo>
                  <a:pt x="1313888" y="0"/>
                </a:lnTo>
                <a:lnTo>
                  <a:pt x="1313888" y="2408796"/>
                </a:lnTo>
                <a:lnTo>
                  <a:pt x="0" y="2408796"/>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334;p26">
            <a:extLst>
              <a:ext uri="{FF2B5EF4-FFF2-40B4-BE49-F238E27FC236}">
                <a16:creationId xmlns:a16="http://schemas.microsoft.com/office/drawing/2014/main" id="{A88D36B2-A7D5-DF95-7402-1C2988EA8C2F}"/>
              </a:ext>
            </a:extLst>
          </p:cNvPr>
          <p:cNvSpPr/>
          <p:nvPr/>
        </p:nvSpPr>
        <p:spPr>
          <a:xfrm>
            <a:off x="5385594" y="3232151"/>
            <a:ext cx="5151405" cy="2385277"/>
          </a:xfrm>
          <a:prstGeom prst="homePlate">
            <a:avLst>
              <a:gd name="adj" fmla="val 22415"/>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67">
                <a:solidFill>
                  <a:schemeClr val="dk1"/>
                </a:solidFill>
                <a:latin typeface="UTM Avo" panose="02040603050506020204" pitchFamily="18"/>
              </a:rPr>
              <a:t>Chuẩn bị cho tiết học sau: </a:t>
            </a:r>
            <a:endParaRPr sz="622">
              <a:latin typeface="UTM Avo" panose="02040603050506020204" pitchFamily="18"/>
            </a:endParaRPr>
          </a:p>
          <a:p>
            <a:pPr algn="ctr">
              <a:lnSpc>
                <a:spcPct val="150000"/>
              </a:lnSpc>
            </a:pPr>
            <a:r>
              <a:rPr lang="vi-VN" sz="2667" b="1">
                <a:solidFill>
                  <a:schemeClr val="dk1"/>
                </a:solidFill>
                <a:latin typeface="UTM Avo" panose="02040603050506020204" pitchFamily="18"/>
              </a:rPr>
              <a:t>Bài viết 3: Luyện tập tả </a:t>
            </a:r>
            <a:endParaRPr sz="622">
              <a:latin typeface="UTM Avo" panose="02040603050506020204" pitchFamily="18"/>
            </a:endParaRPr>
          </a:p>
          <a:p>
            <a:pPr algn="ctr">
              <a:lnSpc>
                <a:spcPct val="150000"/>
              </a:lnSpc>
            </a:pPr>
            <a:r>
              <a:rPr lang="vi-VN" sz="2667" b="1">
                <a:solidFill>
                  <a:schemeClr val="dk1"/>
                </a:solidFill>
                <a:latin typeface="UTM Avo" panose="02040603050506020204" pitchFamily="18"/>
              </a:rPr>
              <a:t>con vật (Quan sát)</a:t>
            </a:r>
            <a:endParaRPr sz="622">
              <a:latin typeface="UTM Avo" panose="02040603050506020204" pitchFamily="18"/>
            </a:endParaRPr>
          </a:p>
        </p:txBody>
      </p:sp>
    </p:spTree>
    <p:extLst>
      <p:ext uri="{BB962C8B-B14F-4D97-AF65-F5344CB8AC3E}">
        <p14:creationId xmlns:p14="http://schemas.microsoft.com/office/powerpoint/2010/main" val="515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screenshot of a qr code&#10;&#10;Description automatically generated">
            <a:hlinkClick r:id="rId3"/>
            <a:extLst>
              <a:ext uri="{FF2B5EF4-FFF2-40B4-BE49-F238E27FC236}">
                <a16:creationId xmlns:a16="http://schemas.microsoft.com/office/drawing/2014/main" id="{B0517CBD-CE69-6C7A-947F-08B8F86A715D}"/>
              </a:ext>
            </a:extLst>
          </p:cNvPr>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3;p2">
            <a:extLst>
              <a:ext uri="{FF2B5EF4-FFF2-40B4-BE49-F238E27FC236}">
                <a16:creationId xmlns:a16="http://schemas.microsoft.com/office/drawing/2014/main" id="{E7D6E466-945A-2594-9134-811ABFDDEF17}"/>
              </a:ext>
            </a:extLst>
          </p:cNvPr>
          <p:cNvSpPr/>
          <p:nvPr/>
        </p:nvSpPr>
        <p:spPr>
          <a:xfrm>
            <a:off x="4410077" y="2260600"/>
            <a:ext cx="6892923" cy="3403600"/>
          </a:xfrm>
          <a:prstGeom prst="rect">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0" anchor="ctr" anchorCtr="0">
            <a:noAutofit/>
          </a:bodyPr>
          <a:lstStyle/>
          <a:p>
            <a:pPr algn="just">
              <a:lnSpc>
                <a:spcPct val="150000"/>
              </a:lnSpc>
            </a:pPr>
            <a:r>
              <a:rPr lang="vi-VN" sz="2400" dirty="0">
                <a:solidFill>
                  <a:schemeClr val="bg1"/>
                </a:solidFill>
                <a:latin typeface="UTM Avo" panose="02040603050506020204" pitchFamily="18"/>
              </a:rPr>
              <a:t>Trong các bài đọc trước, chúng ta đã được học về những nhân vật giàu lòng dũng cảm, đó là ai? Hãy chia sẻ cho cô và cả lớp cùng nghe?</a:t>
            </a:r>
            <a:endParaRPr sz="2400" dirty="0">
              <a:solidFill>
                <a:schemeClr val="bg1"/>
              </a:solidFill>
              <a:latin typeface="UTM Avo" panose="02040603050506020204" pitchFamily="18"/>
            </a:endParaRPr>
          </a:p>
        </p:txBody>
      </p:sp>
      <p:sp>
        <p:nvSpPr>
          <p:cNvPr id="3" name="Google Shape;94;p2">
            <a:extLst>
              <a:ext uri="{FF2B5EF4-FFF2-40B4-BE49-F238E27FC236}">
                <a16:creationId xmlns:a16="http://schemas.microsoft.com/office/drawing/2014/main" id="{2FAD16B3-0864-D10E-5D4C-032D8A0E1ED6}"/>
              </a:ext>
            </a:extLst>
          </p:cNvPr>
          <p:cNvSpPr/>
          <p:nvPr/>
        </p:nvSpPr>
        <p:spPr>
          <a:xfrm>
            <a:off x="717625" y="1701800"/>
            <a:ext cx="3315745" cy="8671613"/>
          </a:xfrm>
          <a:custGeom>
            <a:avLst/>
            <a:gdLst/>
            <a:ahLst/>
            <a:cxnLst/>
            <a:rect l="l" t="t" r="r" b="b"/>
            <a:pathLst>
              <a:path w="4973617" h="13007420" extrusionOk="0">
                <a:moveTo>
                  <a:pt x="0" y="0"/>
                </a:moveTo>
                <a:lnTo>
                  <a:pt x="4973617" y="0"/>
                </a:lnTo>
                <a:lnTo>
                  <a:pt x="4973617" y="13007420"/>
                </a:lnTo>
                <a:lnTo>
                  <a:pt x="0" y="13007420"/>
                </a:lnTo>
                <a:lnTo>
                  <a:pt x="0" y="0"/>
                </a:lnTo>
                <a:close/>
              </a:path>
            </a:pathLst>
          </a:custGeom>
          <a:blipFill rotWithShape="1">
            <a:blip r:embed="rId3">
              <a:alphaModFix/>
            </a:blip>
            <a:stretch>
              <a:fillRect r="-116825"/>
            </a:stretch>
          </a:blipFill>
          <a:ln>
            <a:noFill/>
          </a:ln>
        </p:spPr>
        <p:txBody>
          <a:bodyPr/>
          <a:lstStyle/>
          <a:p>
            <a:endParaRPr lang="en-US"/>
          </a:p>
        </p:txBody>
      </p:sp>
      <p:sp>
        <p:nvSpPr>
          <p:cNvPr id="5" name="Google Shape;96;p2">
            <a:extLst>
              <a:ext uri="{FF2B5EF4-FFF2-40B4-BE49-F238E27FC236}">
                <a16:creationId xmlns:a16="http://schemas.microsoft.com/office/drawing/2014/main" id="{05965001-2A47-67BE-999E-AE2018283A4F}"/>
              </a:ext>
            </a:extLst>
          </p:cNvPr>
          <p:cNvSpPr/>
          <p:nvPr/>
        </p:nvSpPr>
        <p:spPr>
          <a:xfrm>
            <a:off x="3868341" y="1854200"/>
            <a:ext cx="4455318" cy="812800"/>
          </a:xfrm>
          <a:prstGeom prst="homePlate">
            <a:avLst>
              <a:gd name="adj" fmla="val 50000"/>
            </a:avLst>
          </a:pr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800" b="1">
                <a:solidFill>
                  <a:schemeClr val="bg1"/>
                </a:solidFill>
                <a:latin typeface="UTM Avo" panose="02040603050506020204" pitchFamily="18"/>
              </a:rPr>
              <a:t>Trả lời câu hỏi</a:t>
            </a:r>
            <a:endParaRPr sz="500">
              <a:solidFill>
                <a:schemeClr val="bg1"/>
              </a:solidFill>
              <a:latin typeface="UTM Avo" panose="02040603050506020204" pitchFamily="18"/>
            </a:endParaRP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1;p3">
            <a:extLst>
              <a:ext uri="{FF2B5EF4-FFF2-40B4-BE49-F238E27FC236}">
                <a16:creationId xmlns:a16="http://schemas.microsoft.com/office/drawing/2014/main" id="{37FA82DD-F4FF-100E-774F-445556489A7D}"/>
              </a:ext>
            </a:extLst>
          </p:cNvPr>
          <p:cNvSpPr/>
          <p:nvPr/>
        </p:nvSpPr>
        <p:spPr>
          <a:xfrm>
            <a:off x="719635" y="1819249"/>
            <a:ext cx="5879939" cy="1990751"/>
          </a:xfrm>
          <a:prstGeom prst="flowChartProcess">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b" anchorCtr="0">
            <a:noAutofit/>
          </a:bodyPr>
          <a:lstStyle/>
          <a:p>
            <a:pPr algn="ctr">
              <a:lnSpc>
                <a:spcPct val="150000"/>
              </a:lnSpc>
            </a:pPr>
            <a:r>
              <a:rPr lang="vi-VN" sz="2400" dirty="0">
                <a:solidFill>
                  <a:schemeClr val="bg1"/>
                </a:solidFill>
                <a:latin typeface="UTM Avo" panose="02040603050506020204" pitchFamily="18"/>
              </a:rPr>
              <a:t>Những người lính trong cuộc </a:t>
            </a:r>
            <a:endParaRPr lang="en-US"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kháng chiến chống Mỹ</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a:t>
            </a:r>
            <a:r>
              <a:rPr lang="vi-VN" sz="2400" i="1" dirty="0">
                <a:solidFill>
                  <a:schemeClr val="bg1"/>
                </a:solidFill>
                <a:latin typeface="UTM Avo" panose="02040603050506020204" pitchFamily="18"/>
              </a:rPr>
              <a:t>Bài thơ về tiểu đội xe không kính</a:t>
            </a:r>
            <a:r>
              <a:rPr lang="vi-VN" sz="2400" dirty="0">
                <a:solidFill>
                  <a:schemeClr val="bg1"/>
                </a:solidFill>
                <a:latin typeface="UTM Avo" panose="02040603050506020204" pitchFamily="18"/>
              </a:rPr>
              <a:t>)</a:t>
            </a:r>
            <a:endParaRPr sz="2400" dirty="0">
              <a:solidFill>
                <a:schemeClr val="bg1"/>
              </a:solidFill>
              <a:latin typeface="UTM Avo" panose="02040603050506020204" pitchFamily="18"/>
            </a:endParaRPr>
          </a:p>
        </p:txBody>
      </p:sp>
      <p:sp>
        <p:nvSpPr>
          <p:cNvPr id="9" name="Google Shape;104;p3">
            <a:extLst>
              <a:ext uri="{FF2B5EF4-FFF2-40B4-BE49-F238E27FC236}">
                <a16:creationId xmlns:a16="http://schemas.microsoft.com/office/drawing/2014/main" id="{3CEB745C-DDE1-1690-D5F9-AF9422114C49}"/>
              </a:ext>
            </a:extLst>
          </p:cNvPr>
          <p:cNvSpPr/>
          <p:nvPr/>
        </p:nvSpPr>
        <p:spPr>
          <a:xfrm>
            <a:off x="3253205" y="1412849"/>
            <a:ext cx="812800" cy="8128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1</a:t>
            </a:r>
            <a:endParaRPr sz="2400">
              <a:solidFill>
                <a:schemeClr val="bg1"/>
              </a:solidFill>
              <a:latin typeface="UTM Avo" panose="02040603050506020204" pitchFamily="18"/>
            </a:endParaRPr>
          </a:p>
        </p:txBody>
      </p:sp>
      <p:sp>
        <p:nvSpPr>
          <p:cNvPr id="10" name="Google Shape;105;p3">
            <a:extLst>
              <a:ext uri="{FF2B5EF4-FFF2-40B4-BE49-F238E27FC236}">
                <a16:creationId xmlns:a16="http://schemas.microsoft.com/office/drawing/2014/main" id="{59C12C31-F799-8EC8-1092-45F57092DB68}"/>
              </a:ext>
            </a:extLst>
          </p:cNvPr>
          <p:cNvSpPr/>
          <p:nvPr/>
        </p:nvSpPr>
        <p:spPr>
          <a:xfrm>
            <a:off x="6813983" y="1819249"/>
            <a:ext cx="4303599" cy="1990752"/>
          </a:xfrm>
          <a:prstGeom prst="flowChartProcess">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Ông Trương Xuân Thức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a:t>
            </a:r>
            <a:r>
              <a:rPr lang="vi-VN" sz="2400" i="1" dirty="0">
                <a:solidFill>
                  <a:schemeClr val="bg1"/>
                </a:solidFill>
                <a:latin typeface="UTM Avo" panose="02040603050506020204" pitchFamily="18"/>
              </a:rPr>
              <a:t>Xả thân cứu đoàn tàu</a:t>
            </a:r>
            <a:r>
              <a:rPr lang="vi-VN" sz="2400" dirty="0">
                <a:solidFill>
                  <a:schemeClr val="bg1"/>
                </a:solidFill>
                <a:latin typeface="UTM Avo" panose="02040603050506020204" pitchFamily="18"/>
              </a:rPr>
              <a:t>)</a:t>
            </a:r>
            <a:endParaRPr sz="2400" dirty="0">
              <a:solidFill>
                <a:schemeClr val="bg1"/>
              </a:solidFill>
              <a:latin typeface="UTM Avo" panose="02040603050506020204" pitchFamily="18"/>
            </a:endParaRPr>
          </a:p>
        </p:txBody>
      </p:sp>
      <p:sp>
        <p:nvSpPr>
          <p:cNvPr id="11" name="Google Shape;106;p3">
            <a:extLst>
              <a:ext uri="{FF2B5EF4-FFF2-40B4-BE49-F238E27FC236}">
                <a16:creationId xmlns:a16="http://schemas.microsoft.com/office/drawing/2014/main" id="{7BC16CF2-49D2-A71B-2CDC-4E52F5F5E1DB}"/>
              </a:ext>
            </a:extLst>
          </p:cNvPr>
          <p:cNvSpPr/>
          <p:nvPr/>
        </p:nvSpPr>
        <p:spPr>
          <a:xfrm>
            <a:off x="8559384" y="1412849"/>
            <a:ext cx="812800" cy="8128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2</a:t>
            </a:r>
            <a:endParaRPr sz="2400">
              <a:solidFill>
                <a:schemeClr val="bg1"/>
              </a:solidFill>
              <a:latin typeface="UTM Avo" panose="02040603050506020204" pitchFamily="18"/>
            </a:endParaRPr>
          </a:p>
        </p:txBody>
      </p:sp>
      <p:pic>
        <p:nvPicPr>
          <p:cNvPr id="12" name="Google Shape;107;p3">
            <a:extLst>
              <a:ext uri="{FF2B5EF4-FFF2-40B4-BE49-F238E27FC236}">
                <a16:creationId xmlns:a16="http://schemas.microsoft.com/office/drawing/2014/main" id="{53FFC6CE-D7F1-030D-8BA1-FEFC0531CF34}"/>
              </a:ext>
            </a:extLst>
          </p:cNvPr>
          <p:cNvPicPr preferRelativeResize="0"/>
          <p:nvPr/>
        </p:nvPicPr>
        <p:blipFill rotWithShape="1">
          <a:blip r:embed="rId3">
            <a:alphaModFix/>
          </a:blip>
          <a:srcRect/>
          <a:stretch/>
        </p:blipFill>
        <p:spPr>
          <a:xfrm>
            <a:off x="6943045" y="3943365"/>
            <a:ext cx="4045477" cy="2762234"/>
          </a:xfrm>
          <a:prstGeom prst="rect">
            <a:avLst/>
          </a:prstGeom>
          <a:noFill/>
          <a:ln>
            <a:noFill/>
          </a:ln>
        </p:spPr>
      </p:pic>
      <p:pic>
        <p:nvPicPr>
          <p:cNvPr id="13" name="Google Shape;108;p3">
            <a:extLst>
              <a:ext uri="{FF2B5EF4-FFF2-40B4-BE49-F238E27FC236}">
                <a16:creationId xmlns:a16="http://schemas.microsoft.com/office/drawing/2014/main" id="{CC5E7CDC-4D6B-6A00-958C-46E32F4DF30D}"/>
              </a:ext>
            </a:extLst>
          </p:cNvPr>
          <p:cNvPicPr preferRelativeResize="0"/>
          <p:nvPr/>
        </p:nvPicPr>
        <p:blipFill rotWithShape="1">
          <a:blip r:embed="rId4">
            <a:alphaModFix/>
          </a:blip>
          <a:srcRect/>
          <a:stretch/>
        </p:blipFill>
        <p:spPr>
          <a:xfrm>
            <a:off x="1758629" y="3943365"/>
            <a:ext cx="3836837" cy="2762234"/>
          </a:xfrm>
          <a:prstGeom prst="rect">
            <a:avLst/>
          </a:prstGeom>
          <a:noFill/>
          <a:ln>
            <a:noFill/>
          </a:ln>
        </p:spPr>
      </p:pic>
    </p:spTree>
    <p:extLst>
      <p:ext uri="{BB962C8B-B14F-4D97-AF65-F5344CB8AC3E}">
        <p14:creationId xmlns:p14="http://schemas.microsoft.com/office/powerpoint/2010/main" val="333218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530F5FF-135A-911F-B71E-08CA5371DE12}"/>
              </a:ext>
            </a:extLst>
          </p:cNvPr>
          <p:cNvPicPr>
            <a:picLocks noChangeAspect="1"/>
          </p:cNvPicPr>
          <p:nvPr/>
        </p:nvPicPr>
        <p:blipFill>
          <a:blip r:embed="rId4"/>
          <a:stretch>
            <a:fillRect/>
          </a:stretch>
        </p:blipFill>
        <p:spPr>
          <a:xfrm>
            <a:off x="4631880" y="3091652"/>
            <a:ext cx="2928239" cy="16200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42;p7">
            <a:extLst>
              <a:ext uri="{FF2B5EF4-FFF2-40B4-BE49-F238E27FC236}">
                <a16:creationId xmlns:a16="http://schemas.microsoft.com/office/drawing/2014/main" id="{294087D3-8E9E-8EF0-2D88-1C7C81192D2C}"/>
              </a:ext>
            </a:extLst>
          </p:cNvPr>
          <p:cNvSpPr>
            <a:spLocks noChangeAspect="1"/>
          </p:cNvSpPr>
          <p:nvPr/>
        </p:nvSpPr>
        <p:spPr>
          <a:xfrm>
            <a:off x="326875" y="2204952"/>
            <a:ext cx="4677719" cy="4677719"/>
          </a:xfrm>
          <a:custGeom>
            <a:avLst/>
            <a:gdLst/>
            <a:ahLst/>
            <a:cxnLst/>
            <a:rect l="l" t="t" r="r" b="b"/>
            <a:pathLst>
              <a:path w="8406492" h="8406492" extrusionOk="0">
                <a:moveTo>
                  <a:pt x="0" y="0"/>
                </a:moveTo>
                <a:lnTo>
                  <a:pt x="8406492" y="0"/>
                </a:lnTo>
                <a:lnTo>
                  <a:pt x="8406492" y="8406493"/>
                </a:lnTo>
                <a:lnTo>
                  <a:pt x="0" y="8406493"/>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143;p7">
            <a:extLst>
              <a:ext uri="{FF2B5EF4-FFF2-40B4-BE49-F238E27FC236}">
                <a16:creationId xmlns:a16="http://schemas.microsoft.com/office/drawing/2014/main" id="{F1372C33-FB33-A913-B09F-5ED796DEA1FC}"/>
              </a:ext>
            </a:extLst>
          </p:cNvPr>
          <p:cNvSpPr txBox="1"/>
          <p:nvPr/>
        </p:nvSpPr>
        <p:spPr>
          <a:xfrm>
            <a:off x="797604" y="1646190"/>
            <a:ext cx="10693400" cy="517065"/>
          </a:xfrm>
          <a:prstGeom prst="rect">
            <a:avLst/>
          </a:prstGeom>
          <a:noFill/>
          <a:ln>
            <a:noFill/>
          </a:ln>
        </p:spPr>
        <p:txBody>
          <a:bodyPr spcFirstLastPara="1" wrap="square" lIns="0" tIns="0" rIns="0" bIns="0" anchor="t" anchorCtr="0">
            <a:spAutoFit/>
          </a:bodyPr>
          <a:lstStyle/>
          <a:p>
            <a:pPr algn="ctr">
              <a:lnSpc>
                <a:spcPct val="140000"/>
              </a:lnSpc>
            </a:pPr>
            <a:r>
              <a:rPr lang="vi-VN" sz="2400" b="1" dirty="0">
                <a:solidFill>
                  <a:schemeClr val="bg1"/>
                </a:solidFill>
                <a:latin typeface="UTM Avo" panose="02040603050506020204" pitchFamily="18"/>
              </a:rPr>
              <a:t>Đọc mẫu bài "Sự thật là thước đo chân lí"</a:t>
            </a:r>
            <a:endParaRPr sz="2400" b="1" dirty="0">
              <a:solidFill>
                <a:schemeClr val="bg1"/>
              </a:solidFill>
              <a:latin typeface="UTM Avo" panose="02040603050506020204" pitchFamily="18"/>
            </a:endParaRPr>
          </a:p>
        </p:txBody>
      </p:sp>
      <p:grpSp>
        <p:nvGrpSpPr>
          <p:cNvPr id="10" name="Group 9">
            <a:extLst>
              <a:ext uri="{FF2B5EF4-FFF2-40B4-BE49-F238E27FC236}">
                <a16:creationId xmlns:a16="http://schemas.microsoft.com/office/drawing/2014/main" id="{3D3797BC-86CF-93D0-6758-36FB1AFBD0CC}"/>
              </a:ext>
            </a:extLst>
          </p:cNvPr>
          <p:cNvGrpSpPr/>
          <p:nvPr/>
        </p:nvGrpSpPr>
        <p:grpSpPr>
          <a:xfrm>
            <a:off x="5537994" y="2514600"/>
            <a:ext cx="6144429" cy="4058425"/>
            <a:chOff x="5537994" y="2514600"/>
            <a:chExt cx="6144429" cy="4058425"/>
          </a:xfrm>
        </p:grpSpPr>
        <p:grpSp>
          <p:nvGrpSpPr>
            <p:cNvPr id="2" name="Google Shape;137;p7">
              <a:extLst>
                <a:ext uri="{FF2B5EF4-FFF2-40B4-BE49-F238E27FC236}">
                  <a16:creationId xmlns:a16="http://schemas.microsoft.com/office/drawing/2014/main" id="{E77FC2F0-482D-8446-EB33-373D1819936A}"/>
                </a:ext>
              </a:extLst>
            </p:cNvPr>
            <p:cNvGrpSpPr/>
            <p:nvPr/>
          </p:nvGrpSpPr>
          <p:grpSpPr>
            <a:xfrm>
              <a:off x="5537994" y="2514600"/>
              <a:ext cx="6144429" cy="4058425"/>
              <a:chOff x="8386935" y="720086"/>
              <a:chExt cx="9216643" cy="8406493"/>
            </a:xfrm>
          </p:grpSpPr>
          <p:sp>
            <p:nvSpPr>
              <p:cNvPr id="3" name="Google Shape;138;p7">
                <a:extLst>
                  <a:ext uri="{FF2B5EF4-FFF2-40B4-BE49-F238E27FC236}">
                    <a16:creationId xmlns:a16="http://schemas.microsoft.com/office/drawing/2014/main" id="{DF0AADD8-DBCF-FE8D-88F4-6B73605BB986}"/>
                  </a:ext>
                </a:extLst>
              </p:cNvPr>
              <p:cNvSpPr/>
              <p:nvPr/>
            </p:nvSpPr>
            <p:spPr>
              <a:xfrm>
                <a:off x="8386935" y="720087"/>
                <a:ext cx="9216643" cy="8406492"/>
              </a:xfrm>
              <a:custGeom>
                <a:avLst/>
                <a:gdLst/>
                <a:ahLst/>
                <a:cxnLst/>
                <a:rect l="l" t="t" r="r" b="b"/>
                <a:pathLst>
                  <a:path w="9216643" h="2915459" extrusionOk="0">
                    <a:moveTo>
                      <a:pt x="0" y="0"/>
                    </a:moveTo>
                    <a:lnTo>
                      <a:pt x="9216642" y="0"/>
                    </a:lnTo>
                    <a:lnTo>
                      <a:pt x="9216642" y="2915459"/>
                    </a:lnTo>
                    <a:lnTo>
                      <a:pt x="0" y="2915459"/>
                    </a:lnTo>
                    <a:lnTo>
                      <a:pt x="0" y="0"/>
                    </a:lnTo>
                    <a:close/>
                  </a:path>
                </a:pathLst>
              </a:custGeom>
              <a:blipFill rotWithShape="1">
                <a:blip r:embed="rId4">
                  <a:alphaModFix/>
                </a:blip>
                <a:stretch>
                  <a:fillRect t="-210767" b="-4710"/>
                </a:stretch>
              </a:blipFill>
              <a:ln>
                <a:noFill/>
              </a:ln>
            </p:spPr>
            <p:txBody>
              <a:bodyPr/>
              <a:lstStyle/>
              <a:p>
                <a:endParaRPr lang="en-US"/>
              </a:p>
            </p:txBody>
          </p:sp>
          <p:sp>
            <p:nvSpPr>
              <p:cNvPr id="4" name="Google Shape;139;p7">
                <a:extLst>
                  <a:ext uri="{FF2B5EF4-FFF2-40B4-BE49-F238E27FC236}">
                    <a16:creationId xmlns:a16="http://schemas.microsoft.com/office/drawing/2014/main" id="{612B7397-0D2C-7B9E-8670-367EB77CF7BA}"/>
                  </a:ext>
                </a:extLst>
              </p:cNvPr>
              <p:cNvSpPr/>
              <p:nvPr/>
            </p:nvSpPr>
            <p:spPr>
              <a:xfrm>
                <a:off x="8496300" y="720087"/>
                <a:ext cx="8763000" cy="7784608"/>
              </a:xfrm>
              <a:prstGeom prst="rect">
                <a:avLst/>
              </a:prstGeom>
              <a:solidFill>
                <a:srgbClr val="F4E9DD"/>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5" name="Google Shape;140;p7">
                <a:extLst>
                  <a:ext uri="{FF2B5EF4-FFF2-40B4-BE49-F238E27FC236}">
                    <a16:creationId xmlns:a16="http://schemas.microsoft.com/office/drawing/2014/main" id="{8B0959DD-5BB0-FE98-E218-F1DE12049064}"/>
                  </a:ext>
                </a:extLst>
              </p:cNvPr>
              <p:cNvSpPr/>
              <p:nvPr/>
            </p:nvSpPr>
            <p:spPr>
              <a:xfrm>
                <a:off x="8496300" y="720086"/>
                <a:ext cx="8763000" cy="512469"/>
              </a:xfrm>
              <a:prstGeom prst="rect">
                <a:avLst/>
              </a:prstGeom>
              <a:solidFill>
                <a:srgbClr val="C1BCB6"/>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6" name="Google Shape;141;p7">
                <a:extLst>
                  <a:ext uri="{FF2B5EF4-FFF2-40B4-BE49-F238E27FC236}">
                    <a16:creationId xmlns:a16="http://schemas.microsoft.com/office/drawing/2014/main" id="{B2409FCC-81CE-8767-A54E-2A2303336914}"/>
                  </a:ext>
                </a:extLst>
              </p:cNvPr>
              <p:cNvSpPr/>
              <p:nvPr/>
            </p:nvSpPr>
            <p:spPr>
              <a:xfrm>
                <a:off x="8854550" y="815324"/>
                <a:ext cx="751585" cy="281663"/>
              </a:xfrm>
              <a:custGeom>
                <a:avLst/>
                <a:gdLst/>
                <a:ahLst/>
                <a:cxnLst/>
                <a:rect l="l" t="t" r="r" b="b"/>
                <a:pathLst>
                  <a:path w="880657" h="220164" extrusionOk="0">
                    <a:moveTo>
                      <a:pt x="0" y="0"/>
                    </a:moveTo>
                    <a:lnTo>
                      <a:pt x="880658" y="0"/>
                    </a:lnTo>
                    <a:lnTo>
                      <a:pt x="880658" y="220164"/>
                    </a:lnTo>
                    <a:lnTo>
                      <a:pt x="0" y="220164"/>
                    </a:lnTo>
                    <a:lnTo>
                      <a:pt x="0" y="0"/>
                    </a:lnTo>
                    <a:close/>
                  </a:path>
                </a:pathLst>
              </a:custGeom>
              <a:blipFill rotWithShape="1">
                <a:blip r:embed="rId5">
                  <a:alphaModFix/>
                </a:blip>
                <a:stretch>
                  <a:fillRect/>
                </a:stretch>
              </a:blipFill>
              <a:ln>
                <a:noFill/>
              </a:ln>
            </p:spPr>
            <p:txBody>
              <a:bodyPr/>
              <a:lstStyle/>
              <a:p>
                <a:endParaRPr lang="en-US"/>
              </a:p>
            </p:txBody>
          </p:sp>
        </p:grpSp>
        <p:sp>
          <p:nvSpPr>
            <p:cNvPr id="9" name="Google Shape;144;p7">
              <a:extLst>
                <a:ext uri="{FF2B5EF4-FFF2-40B4-BE49-F238E27FC236}">
                  <a16:creationId xmlns:a16="http://schemas.microsoft.com/office/drawing/2014/main" id="{8E119DBC-97D5-B20B-0CFA-6ECACA4A76C2}"/>
                </a:ext>
              </a:extLst>
            </p:cNvPr>
            <p:cNvSpPr txBox="1"/>
            <p:nvPr/>
          </p:nvSpPr>
          <p:spPr>
            <a:xfrm>
              <a:off x="6144304" y="2876946"/>
              <a:ext cx="4775200" cy="2831518"/>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b="1" dirty="0">
                  <a:solidFill>
                    <a:schemeClr val="bg1"/>
                  </a:solidFill>
                  <a:latin typeface="UTM Avo" panose="02040603050506020204" pitchFamily="18"/>
                </a:rPr>
                <a:t>Giọng đọc:</a:t>
              </a:r>
              <a:endParaRPr sz="2400" b="1" dirty="0">
                <a:solidFill>
                  <a:schemeClr val="bg1"/>
                </a:solidFill>
                <a:latin typeface="UTM Avo" panose="02040603050506020204" pitchFamily="18"/>
              </a:endParaRPr>
            </a:p>
            <a:p>
              <a:pPr marL="381019" indent="-381019" algn="just">
                <a:lnSpc>
                  <a:spcPct val="150000"/>
                </a:lnSpc>
                <a:buSzPts val="4000"/>
                <a:buFont typeface="Arial"/>
                <a:buChar char="•"/>
              </a:pPr>
              <a:r>
                <a:rPr lang="vi-VN" sz="2400" dirty="0">
                  <a:solidFill>
                    <a:schemeClr val="bg1"/>
                  </a:solidFill>
                  <a:latin typeface="UTM Avo" panose="02040603050506020204" pitchFamily="18"/>
                </a:rPr>
                <a:t>Khoan thai, rắn rỏi.</a:t>
              </a:r>
              <a:endParaRPr sz="2400" dirty="0">
                <a:solidFill>
                  <a:schemeClr val="bg1"/>
                </a:solidFill>
                <a:latin typeface="UTM Avo" panose="02040603050506020204" pitchFamily="18"/>
              </a:endParaRPr>
            </a:p>
            <a:p>
              <a:pPr marL="381019" indent="-381019" algn="just">
                <a:lnSpc>
                  <a:spcPct val="150000"/>
                </a:lnSpc>
                <a:buSzPts val="4000"/>
                <a:buFont typeface="Arial"/>
                <a:buChar char="•"/>
              </a:pPr>
              <a:r>
                <a:rPr lang="vi-VN" sz="2400" dirty="0">
                  <a:solidFill>
                    <a:schemeClr val="bg1"/>
                  </a:solidFill>
                  <a:latin typeface="UTM Avo" panose="02040603050506020204" pitchFamily="18"/>
                </a:rPr>
                <a:t>Thể hiện thái độ kiên định của nhân vật chính - nhà thiên văn học Ga-li-lê.</a:t>
              </a:r>
              <a:endParaRPr sz="2400" dirty="0">
                <a:solidFill>
                  <a:schemeClr val="bg1"/>
                </a:solidFill>
                <a:latin typeface="UTM Avo" panose="02040603050506020204" pitchFamily="18"/>
              </a:endParaRPr>
            </a:p>
          </p:txBody>
        </p:sp>
      </p:grpSp>
      <p:pic>
        <p:nvPicPr>
          <p:cNvPr id="11" name="Picture 10">
            <a:hlinkClick r:id="rId6"/>
            <a:extLst>
              <a:ext uri="{FF2B5EF4-FFF2-40B4-BE49-F238E27FC236}">
                <a16:creationId xmlns:a16="http://schemas.microsoft.com/office/drawing/2014/main" id="{ACB9B7C4-2156-A3ED-49E8-78D6A8578D83}"/>
              </a:ext>
            </a:extLst>
          </p:cNvPr>
          <p:cNvPicPr>
            <a:picLocks noChangeAspect="1"/>
          </p:cNvPicPr>
          <p:nvPr/>
        </p:nvPicPr>
        <p:blipFill>
          <a:blip r:embed="rId7"/>
          <a:stretch>
            <a:fillRect/>
          </a:stretch>
        </p:blipFill>
        <p:spPr>
          <a:xfrm>
            <a:off x="10556854" y="547104"/>
            <a:ext cx="1471883" cy="1619191"/>
          </a:xfrm>
          <a:prstGeom prst="rect">
            <a:avLst/>
          </a:prstGeom>
          <a:ln>
            <a:noFill/>
          </a:ln>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150;p8">
            <a:extLst>
              <a:ext uri="{FF2B5EF4-FFF2-40B4-BE49-F238E27FC236}">
                <a16:creationId xmlns:a16="http://schemas.microsoft.com/office/drawing/2014/main" id="{9E5A3AF4-A72F-41DD-A8B6-C86981AC2111}"/>
              </a:ext>
            </a:extLst>
          </p:cNvPr>
          <p:cNvSpPr txBox="1"/>
          <p:nvPr/>
        </p:nvSpPr>
        <p:spPr>
          <a:xfrm>
            <a:off x="3758408" y="1661305"/>
            <a:ext cx="46736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 từ khó</a:t>
            </a:r>
            <a:endParaRPr sz="2800" b="1" dirty="0">
              <a:solidFill>
                <a:schemeClr val="bg1"/>
              </a:solidFill>
              <a:latin typeface="UTM Avo" panose="02040603050506020204" pitchFamily="18"/>
            </a:endParaRPr>
          </a:p>
        </p:txBody>
      </p:sp>
      <p:sp>
        <p:nvSpPr>
          <p:cNvPr id="14" name="Google Shape;153;p8">
            <a:extLst>
              <a:ext uri="{FF2B5EF4-FFF2-40B4-BE49-F238E27FC236}">
                <a16:creationId xmlns:a16="http://schemas.microsoft.com/office/drawing/2014/main" id="{779DD52F-D559-1D93-92B6-C38429FD0155}"/>
              </a:ext>
            </a:extLst>
          </p:cNvPr>
          <p:cNvSpPr/>
          <p:nvPr/>
        </p:nvSpPr>
        <p:spPr>
          <a:xfrm>
            <a:off x="661194" y="2500762"/>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vi-VN" sz="2800">
                <a:solidFill>
                  <a:schemeClr val="bg1"/>
                </a:solidFill>
                <a:latin typeface="UTM Avo" panose="02040603050506020204" pitchFamily="18"/>
              </a:rPr>
              <a:t>Chân lí</a:t>
            </a:r>
            <a:endParaRPr sz="600">
              <a:solidFill>
                <a:schemeClr val="bg1"/>
              </a:solidFill>
              <a:latin typeface="UTM Avo" panose="02040603050506020204" pitchFamily="18"/>
            </a:endParaRPr>
          </a:p>
        </p:txBody>
      </p:sp>
      <p:sp>
        <p:nvSpPr>
          <p:cNvPr id="15" name="Google Shape;154;p8">
            <a:extLst>
              <a:ext uri="{FF2B5EF4-FFF2-40B4-BE49-F238E27FC236}">
                <a16:creationId xmlns:a16="http://schemas.microsoft.com/office/drawing/2014/main" id="{2B1584A3-3FFF-1BED-7809-32C795CE1E31}"/>
              </a:ext>
            </a:extLst>
          </p:cNvPr>
          <p:cNvSpPr/>
          <p:nvPr/>
        </p:nvSpPr>
        <p:spPr>
          <a:xfrm>
            <a:off x="4547394" y="2500762"/>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Ga-li-lê</a:t>
            </a:r>
            <a:endParaRPr sz="2800">
              <a:solidFill>
                <a:schemeClr val="bg1"/>
              </a:solidFill>
              <a:latin typeface="UTM Avo" panose="02040603050506020204" pitchFamily="18"/>
            </a:endParaRPr>
          </a:p>
        </p:txBody>
      </p:sp>
      <p:sp>
        <p:nvSpPr>
          <p:cNvPr id="16" name="Google Shape;155;p8">
            <a:extLst>
              <a:ext uri="{FF2B5EF4-FFF2-40B4-BE49-F238E27FC236}">
                <a16:creationId xmlns:a16="http://schemas.microsoft.com/office/drawing/2014/main" id="{D4315473-B8B5-4857-5E82-E32D15DCD960}"/>
              </a:ext>
            </a:extLst>
          </p:cNvPr>
          <p:cNvSpPr/>
          <p:nvPr/>
        </p:nvSpPr>
        <p:spPr>
          <a:xfrm>
            <a:off x="661194" y="4279900"/>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Pi-sa</a:t>
            </a:r>
            <a:endParaRPr sz="2800">
              <a:solidFill>
                <a:schemeClr val="bg1"/>
              </a:solidFill>
              <a:latin typeface="UTM Avo" panose="02040603050506020204" pitchFamily="18"/>
            </a:endParaRPr>
          </a:p>
        </p:txBody>
      </p:sp>
      <p:sp>
        <p:nvSpPr>
          <p:cNvPr id="17" name="Google Shape;156;p8">
            <a:extLst>
              <a:ext uri="{FF2B5EF4-FFF2-40B4-BE49-F238E27FC236}">
                <a16:creationId xmlns:a16="http://schemas.microsoft.com/office/drawing/2014/main" id="{57AD3867-8165-DEC4-142B-18905C5469B3}"/>
              </a:ext>
            </a:extLst>
          </p:cNvPr>
          <p:cNvSpPr/>
          <p:nvPr/>
        </p:nvSpPr>
        <p:spPr>
          <a:xfrm>
            <a:off x="4547394" y="4279900"/>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Cô-péc-ních</a:t>
            </a:r>
            <a:endParaRPr sz="2800">
              <a:solidFill>
                <a:schemeClr val="bg1"/>
              </a:solidFill>
              <a:latin typeface="UTM Avo" panose="02040603050506020204" pitchFamily="18"/>
            </a:endParaRPr>
          </a:p>
        </p:txBody>
      </p:sp>
      <p:sp>
        <p:nvSpPr>
          <p:cNvPr id="18" name="Google Shape;157;p8">
            <a:extLst>
              <a:ext uri="{FF2B5EF4-FFF2-40B4-BE49-F238E27FC236}">
                <a16:creationId xmlns:a16="http://schemas.microsoft.com/office/drawing/2014/main" id="{76B7ED2B-160A-023C-E45B-C0A5702B9B12}"/>
              </a:ext>
            </a:extLst>
          </p:cNvPr>
          <p:cNvSpPr/>
          <p:nvPr/>
        </p:nvSpPr>
        <p:spPr>
          <a:xfrm>
            <a:off x="8433594" y="2500762"/>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A-ri-xtốt</a:t>
            </a:r>
            <a:endParaRPr sz="2800">
              <a:solidFill>
                <a:schemeClr val="bg1"/>
              </a:solidFill>
              <a:latin typeface="UTM Avo" panose="02040603050506020204" pitchFamily="18"/>
            </a:endParaRPr>
          </a:p>
        </p:txBody>
      </p:sp>
      <p:sp>
        <p:nvSpPr>
          <p:cNvPr id="19" name="Google Shape;158;p8">
            <a:extLst>
              <a:ext uri="{FF2B5EF4-FFF2-40B4-BE49-F238E27FC236}">
                <a16:creationId xmlns:a16="http://schemas.microsoft.com/office/drawing/2014/main" id="{97A85FB6-04F8-847A-6210-E6BD0F2DFB35}"/>
              </a:ext>
            </a:extLst>
          </p:cNvPr>
          <p:cNvSpPr>
            <a:spLocks noChangeAspect="1"/>
          </p:cNvSpPr>
          <p:nvPr/>
        </p:nvSpPr>
        <p:spPr>
          <a:xfrm>
            <a:off x="8307424" y="3509568"/>
            <a:ext cx="3223382" cy="3343179"/>
          </a:xfrm>
          <a:custGeom>
            <a:avLst/>
            <a:gdLst/>
            <a:ahLst/>
            <a:cxnLst/>
            <a:rect l="l" t="t" r="r" b="b"/>
            <a:pathLst>
              <a:path w="973983" h="1010181" extrusionOk="0">
                <a:moveTo>
                  <a:pt x="0" y="0"/>
                </a:moveTo>
                <a:lnTo>
                  <a:pt x="973983" y="0"/>
                </a:lnTo>
                <a:lnTo>
                  <a:pt x="973983" y="1010182"/>
                </a:lnTo>
                <a:lnTo>
                  <a:pt x="0" y="1010182"/>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63;p9">
            <a:extLst>
              <a:ext uri="{FF2B5EF4-FFF2-40B4-BE49-F238E27FC236}">
                <a16:creationId xmlns:a16="http://schemas.microsoft.com/office/drawing/2014/main" id="{63790DC9-EDF8-2E4C-F615-9E766BD2766E}"/>
              </a:ext>
            </a:extLst>
          </p:cNvPr>
          <p:cNvSpPr txBox="1"/>
          <p:nvPr/>
        </p:nvSpPr>
        <p:spPr>
          <a:xfrm>
            <a:off x="3759200" y="1160159"/>
            <a:ext cx="46736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5" name="Google Shape;166;p9">
            <a:extLst>
              <a:ext uri="{FF2B5EF4-FFF2-40B4-BE49-F238E27FC236}">
                <a16:creationId xmlns:a16="http://schemas.microsoft.com/office/drawing/2014/main" id="{EE73DAAF-BE3B-B767-590D-B2057A13F2B5}"/>
              </a:ext>
            </a:extLst>
          </p:cNvPr>
          <p:cNvSpPr/>
          <p:nvPr/>
        </p:nvSpPr>
        <p:spPr>
          <a:xfrm>
            <a:off x="686594" y="2127934"/>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Chân lí</a:t>
            </a:r>
            <a:endParaRPr sz="2400">
              <a:solidFill>
                <a:schemeClr val="bg1"/>
              </a:solidFill>
              <a:latin typeface="UTM Avo" panose="02040603050506020204" pitchFamily="18"/>
            </a:endParaRPr>
          </a:p>
        </p:txBody>
      </p:sp>
      <p:sp>
        <p:nvSpPr>
          <p:cNvPr id="6" name="Google Shape;167;p9">
            <a:extLst>
              <a:ext uri="{FF2B5EF4-FFF2-40B4-BE49-F238E27FC236}">
                <a16:creationId xmlns:a16="http://schemas.microsoft.com/office/drawing/2014/main" id="{F29C3E9E-1300-8272-AB8B-D27A86E0341B}"/>
              </a:ext>
            </a:extLst>
          </p:cNvPr>
          <p:cNvSpPr/>
          <p:nvPr/>
        </p:nvSpPr>
        <p:spPr>
          <a:xfrm>
            <a:off x="4523204" y="2127933"/>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Ga-li-lê</a:t>
            </a:r>
            <a:endParaRPr sz="2400">
              <a:solidFill>
                <a:schemeClr val="bg1"/>
              </a:solidFill>
              <a:latin typeface="UTM Avo" panose="02040603050506020204" pitchFamily="18"/>
            </a:endParaRPr>
          </a:p>
        </p:txBody>
      </p:sp>
      <p:sp>
        <p:nvSpPr>
          <p:cNvPr id="7" name="Google Shape;168;p9">
            <a:extLst>
              <a:ext uri="{FF2B5EF4-FFF2-40B4-BE49-F238E27FC236}">
                <a16:creationId xmlns:a16="http://schemas.microsoft.com/office/drawing/2014/main" id="{9B65D2FE-00CA-AF1B-E679-43DED11459BA}"/>
              </a:ext>
            </a:extLst>
          </p:cNvPr>
          <p:cNvSpPr txBox="1"/>
          <p:nvPr/>
        </p:nvSpPr>
        <p:spPr>
          <a:xfrm>
            <a:off x="311594" y="2719617"/>
            <a:ext cx="3169000" cy="615527"/>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Lẽ phải, cái đúng.</a:t>
            </a:r>
            <a:endParaRPr sz="2400">
              <a:solidFill>
                <a:schemeClr val="bg1"/>
              </a:solidFill>
              <a:latin typeface="UTM Avo" panose="02040603050506020204" pitchFamily="18"/>
            </a:endParaRPr>
          </a:p>
        </p:txBody>
      </p:sp>
      <p:sp>
        <p:nvSpPr>
          <p:cNvPr id="8" name="Google Shape;169;p9">
            <a:extLst>
              <a:ext uri="{FF2B5EF4-FFF2-40B4-BE49-F238E27FC236}">
                <a16:creationId xmlns:a16="http://schemas.microsoft.com/office/drawing/2014/main" id="{4CD99407-F1D5-2595-4B0D-2FCC332A9847}"/>
              </a:ext>
            </a:extLst>
          </p:cNvPr>
          <p:cNvSpPr txBox="1"/>
          <p:nvPr/>
        </p:nvSpPr>
        <p:spPr>
          <a:xfrm>
            <a:off x="4151602" y="2719617"/>
            <a:ext cx="29516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Nhà bác học người I-ta-li-a.</a:t>
            </a:r>
            <a:endParaRPr sz="2400" dirty="0">
              <a:solidFill>
                <a:schemeClr val="bg1"/>
              </a:solidFill>
              <a:latin typeface="UTM Avo" panose="02040603050506020204" pitchFamily="18"/>
            </a:endParaRPr>
          </a:p>
        </p:txBody>
      </p:sp>
      <p:sp>
        <p:nvSpPr>
          <p:cNvPr id="9" name="Google Shape;170;p9">
            <a:extLst>
              <a:ext uri="{FF2B5EF4-FFF2-40B4-BE49-F238E27FC236}">
                <a16:creationId xmlns:a16="http://schemas.microsoft.com/office/drawing/2014/main" id="{E2E8303C-322D-732A-EEE1-223226AA3D1C}"/>
              </a:ext>
            </a:extLst>
          </p:cNvPr>
          <p:cNvSpPr/>
          <p:nvPr/>
        </p:nvSpPr>
        <p:spPr>
          <a:xfrm>
            <a:off x="8145812" y="2131280"/>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A-ri-xtốt</a:t>
            </a:r>
            <a:endParaRPr sz="2400">
              <a:solidFill>
                <a:schemeClr val="bg1"/>
              </a:solidFill>
              <a:latin typeface="UTM Avo" panose="02040603050506020204" pitchFamily="18"/>
            </a:endParaRPr>
          </a:p>
        </p:txBody>
      </p:sp>
      <p:sp>
        <p:nvSpPr>
          <p:cNvPr id="10" name="Google Shape;171;p9">
            <a:extLst>
              <a:ext uri="{FF2B5EF4-FFF2-40B4-BE49-F238E27FC236}">
                <a16:creationId xmlns:a16="http://schemas.microsoft.com/office/drawing/2014/main" id="{18237C80-3A88-F6D5-ECF9-8C2EB8B4AED7}"/>
              </a:ext>
            </a:extLst>
          </p:cNvPr>
          <p:cNvSpPr txBox="1"/>
          <p:nvPr/>
        </p:nvSpPr>
        <p:spPr>
          <a:xfrm>
            <a:off x="7799610" y="2735583"/>
            <a:ext cx="3973289"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(384 - 322 TCN) Nhà bác học Hy Lạp cổ đại.</a:t>
            </a:r>
            <a:endParaRPr sz="2400" dirty="0">
              <a:solidFill>
                <a:schemeClr val="bg1"/>
              </a:solidFill>
              <a:latin typeface="UTM Avo" panose="02040603050506020204" pitchFamily="18"/>
            </a:endParaRPr>
          </a:p>
        </p:txBody>
      </p:sp>
      <p:pic>
        <p:nvPicPr>
          <p:cNvPr id="11" name="Google Shape;172;p9" descr="Những chân lý giúp công việc và cuộc sống của bạn thay đổi">
            <a:extLst>
              <a:ext uri="{FF2B5EF4-FFF2-40B4-BE49-F238E27FC236}">
                <a16:creationId xmlns:a16="http://schemas.microsoft.com/office/drawing/2014/main" id="{820B980A-7CD6-3A9C-3489-F664F6814A5C}"/>
              </a:ext>
            </a:extLst>
          </p:cNvPr>
          <p:cNvPicPr preferRelativeResize="0"/>
          <p:nvPr/>
        </p:nvPicPr>
        <p:blipFill rotWithShape="1">
          <a:blip r:embed="rId3">
            <a:alphaModFix/>
          </a:blip>
          <a:srcRect/>
          <a:stretch/>
        </p:blipFill>
        <p:spPr>
          <a:xfrm>
            <a:off x="598215" y="4115393"/>
            <a:ext cx="2794000" cy="22352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2" name="Google Shape;173;p9" descr="Galileo Galilei – Wikipedia tiếng Việt">
            <a:extLst>
              <a:ext uri="{FF2B5EF4-FFF2-40B4-BE49-F238E27FC236}">
                <a16:creationId xmlns:a16="http://schemas.microsoft.com/office/drawing/2014/main" id="{8762D5CF-5586-5012-6A11-BBC5687CE347}"/>
              </a:ext>
            </a:extLst>
          </p:cNvPr>
          <p:cNvPicPr preferRelativeResize="0"/>
          <p:nvPr/>
        </p:nvPicPr>
        <p:blipFill rotWithShape="1">
          <a:blip r:embed="rId4">
            <a:alphaModFix/>
          </a:blip>
          <a:srcRect b="27012"/>
          <a:stretch/>
        </p:blipFill>
        <p:spPr>
          <a:xfrm>
            <a:off x="4523204" y="4077886"/>
            <a:ext cx="2491619" cy="231021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3" name="Google Shape;174;p9" descr="Aristotle - nhà triết học Hy Lạp cổ đại trụ cột của văn minh Hy Lạp">
            <a:extLst>
              <a:ext uri="{FF2B5EF4-FFF2-40B4-BE49-F238E27FC236}">
                <a16:creationId xmlns:a16="http://schemas.microsoft.com/office/drawing/2014/main" id="{6533F982-D605-A2F4-E323-C9C72558CD08}"/>
              </a:ext>
            </a:extLst>
          </p:cNvPr>
          <p:cNvPicPr preferRelativeResize="0"/>
          <p:nvPr/>
        </p:nvPicPr>
        <p:blipFill rotWithShape="1">
          <a:blip r:embed="rId5">
            <a:alphaModFix/>
          </a:blip>
          <a:srcRect b="14475"/>
          <a:stretch/>
        </p:blipFill>
        <p:spPr>
          <a:xfrm>
            <a:off x="8145812" y="4077886"/>
            <a:ext cx="3352800" cy="2310214"/>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40590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81;p10">
            <a:extLst>
              <a:ext uri="{FF2B5EF4-FFF2-40B4-BE49-F238E27FC236}">
                <a16:creationId xmlns:a16="http://schemas.microsoft.com/office/drawing/2014/main" id="{E7DA8009-29D2-5DED-D104-C4757207CFD3}"/>
              </a:ext>
            </a:extLst>
          </p:cNvPr>
          <p:cNvSpPr/>
          <p:nvPr/>
        </p:nvSpPr>
        <p:spPr>
          <a:xfrm>
            <a:off x="1313505" y="1721246"/>
            <a:ext cx="2235200" cy="615554"/>
          </a:xfrm>
          <a:prstGeom prst="homePlate">
            <a:avLst>
              <a:gd name="adj" fmla="val 50000"/>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Pi-sa</a:t>
            </a:r>
            <a:endParaRPr sz="2400">
              <a:solidFill>
                <a:schemeClr val="bg1"/>
              </a:solidFill>
              <a:latin typeface="UTM Avo" panose="02040603050506020204" pitchFamily="18"/>
            </a:endParaRPr>
          </a:p>
        </p:txBody>
      </p:sp>
      <p:sp>
        <p:nvSpPr>
          <p:cNvPr id="3" name="Google Shape;182;p10">
            <a:extLst>
              <a:ext uri="{FF2B5EF4-FFF2-40B4-BE49-F238E27FC236}">
                <a16:creationId xmlns:a16="http://schemas.microsoft.com/office/drawing/2014/main" id="{22857AD3-1E93-8245-4AC8-0BDAB302924C}"/>
              </a:ext>
            </a:extLst>
          </p:cNvPr>
          <p:cNvSpPr/>
          <p:nvPr/>
        </p:nvSpPr>
        <p:spPr>
          <a:xfrm>
            <a:off x="6777381" y="1721245"/>
            <a:ext cx="2235200" cy="615554"/>
          </a:xfrm>
          <a:prstGeom prst="homePlate">
            <a:avLst>
              <a:gd name="adj" fmla="val 50000"/>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Cô-péc-ních</a:t>
            </a:r>
            <a:endParaRPr sz="2400">
              <a:solidFill>
                <a:schemeClr val="bg1"/>
              </a:solidFill>
              <a:latin typeface="UTM Avo" panose="02040603050506020204" pitchFamily="18"/>
            </a:endParaRPr>
          </a:p>
        </p:txBody>
      </p:sp>
      <p:sp>
        <p:nvSpPr>
          <p:cNvPr id="4" name="Google Shape;183;p10">
            <a:extLst>
              <a:ext uri="{FF2B5EF4-FFF2-40B4-BE49-F238E27FC236}">
                <a16:creationId xmlns:a16="http://schemas.microsoft.com/office/drawing/2014/main" id="{00E2700E-9035-442A-7A7E-25D09FAEBF9F}"/>
              </a:ext>
            </a:extLst>
          </p:cNvPr>
          <p:cNvSpPr txBox="1"/>
          <p:nvPr/>
        </p:nvSpPr>
        <p:spPr>
          <a:xfrm>
            <a:off x="945204" y="2336800"/>
            <a:ext cx="4190999"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Tháp nghiêng nổi tiếng ở thành phố Pi-sa, I-ta-li-a.</a:t>
            </a:r>
            <a:endParaRPr sz="2400" dirty="0">
              <a:solidFill>
                <a:schemeClr val="bg1"/>
              </a:solidFill>
              <a:latin typeface="UTM Avo" panose="02040603050506020204" pitchFamily="18"/>
            </a:endParaRPr>
          </a:p>
        </p:txBody>
      </p:sp>
      <p:sp>
        <p:nvSpPr>
          <p:cNvPr id="5" name="Google Shape;184;p10">
            <a:extLst>
              <a:ext uri="{FF2B5EF4-FFF2-40B4-BE49-F238E27FC236}">
                <a16:creationId xmlns:a16="http://schemas.microsoft.com/office/drawing/2014/main" id="{B06700DC-63FE-65B6-499E-9AA164C33305}"/>
              </a:ext>
            </a:extLst>
          </p:cNvPr>
          <p:cNvSpPr txBox="1"/>
          <p:nvPr/>
        </p:nvSpPr>
        <p:spPr>
          <a:xfrm>
            <a:off x="6406661" y="2336800"/>
            <a:ext cx="40012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a:solidFill>
                  <a:schemeClr val="bg1"/>
                </a:solidFill>
                <a:latin typeface="UTM Avo" panose="02040603050506020204" pitchFamily="18"/>
              </a:rPr>
              <a:t>(1473 - 1573) Nhà bác học người Ba Lan.</a:t>
            </a:r>
            <a:endParaRPr sz="2400">
              <a:solidFill>
                <a:schemeClr val="bg1"/>
              </a:solidFill>
              <a:latin typeface="UTM Avo" panose="02040603050506020204" pitchFamily="18"/>
            </a:endParaRPr>
          </a:p>
        </p:txBody>
      </p:sp>
      <p:pic>
        <p:nvPicPr>
          <p:cNvPr id="6" name="Google Shape;185;p10" descr="Muôn kiểu check-in sáng tạo với tháp nghiêng Pisa - Du Lịch Chất">
            <a:extLst>
              <a:ext uri="{FF2B5EF4-FFF2-40B4-BE49-F238E27FC236}">
                <a16:creationId xmlns:a16="http://schemas.microsoft.com/office/drawing/2014/main" id="{005E986E-FBF5-08A1-27DE-25B21C72AE60}"/>
              </a:ext>
            </a:extLst>
          </p:cNvPr>
          <p:cNvPicPr preferRelativeResize="0"/>
          <p:nvPr/>
        </p:nvPicPr>
        <p:blipFill rotWithShape="1">
          <a:blip r:embed="rId3">
            <a:alphaModFix/>
          </a:blip>
          <a:srcRect/>
          <a:stretch/>
        </p:blipFill>
        <p:spPr>
          <a:xfrm>
            <a:off x="1274419" y="3506325"/>
            <a:ext cx="4419600" cy="317583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 name="Google Shape;186;p10" descr="Nicolaus Copernicus: Sự ra đời của thuyết nhật tâm">
            <a:extLst>
              <a:ext uri="{FF2B5EF4-FFF2-40B4-BE49-F238E27FC236}">
                <a16:creationId xmlns:a16="http://schemas.microsoft.com/office/drawing/2014/main" id="{0A770458-6667-8C5A-21BA-E6C1A320B70E}"/>
              </a:ext>
            </a:extLst>
          </p:cNvPr>
          <p:cNvPicPr preferRelativeResize="0"/>
          <p:nvPr/>
        </p:nvPicPr>
        <p:blipFill rotWithShape="1">
          <a:blip r:embed="rId4">
            <a:alphaModFix/>
          </a:blip>
          <a:srcRect b="14361"/>
          <a:stretch/>
        </p:blipFill>
        <p:spPr>
          <a:xfrm>
            <a:off x="6777381" y="3506325"/>
            <a:ext cx="4191000" cy="3175830"/>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9078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855</Words>
  <Application>Microsoft Office PowerPoint</Application>
  <PresentationFormat>Widescreen</PresentationFormat>
  <Paragraphs>81</Paragraphs>
  <Slides>29</Slides>
  <Notes>3</Notes>
  <HiddenSlides>0</HiddenSlides>
  <MMClips>5</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Calibri Light</vt:lpstr>
      <vt:lpstr>Arial</vt:lpstr>
      <vt:lpstr>UTM Avo</vt:lpstr>
      <vt:lpstr>Calibri</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nt Hoa</cp:lastModifiedBy>
  <cp:revision>52</cp:revision>
  <dcterms:created xsi:type="dcterms:W3CDTF">2023-10-19T01:39:18Z</dcterms:created>
  <dcterms:modified xsi:type="dcterms:W3CDTF">2025-01-07T02:04:45Z</dcterms:modified>
</cp:coreProperties>
</file>