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90" r:id="rId3"/>
    <p:sldId id="296" r:id="rId4"/>
    <p:sldId id="289" r:id="rId5"/>
    <p:sldId id="285" r:id="rId6"/>
    <p:sldId id="259" r:id="rId7"/>
    <p:sldId id="260" r:id="rId8"/>
    <p:sldId id="258" r:id="rId9"/>
    <p:sldId id="293" r:id="rId10"/>
    <p:sldId id="286" r:id="rId11"/>
    <p:sldId id="297" r:id="rId12"/>
    <p:sldId id="280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1D7"/>
    <a:srgbClr val="F2ACCA"/>
    <a:srgbClr val="0000FF"/>
    <a:srgbClr val="EF9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136A30-2E25-B677-C1C7-42D608E3F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10CD2E-3FDB-D1B1-8AB9-1F3A5A937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79B51-633A-614D-A3E3-CEF16D68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0A4F-9306-4571-A989-BDA1CF77EFC2}" type="datetimeFigureOut">
              <a:rPr lang="x-none" smtClean="0"/>
              <a:pPr/>
              <a:t>11/30/2024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A8CFCA-FE25-3590-4829-1222AA24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649F44-6A80-10E5-1771-226F19A8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F7F9-1239-4773-8375-B83A173CE8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721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2ED1BE-3216-51F4-31C6-42D8CEFF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9DA24F-2F87-6903-BE7C-CB2026FB1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779D0A-EBDC-E6A5-EDB7-0CCF5F4B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0A4F-9306-4571-A989-BDA1CF77EFC2}" type="datetimeFigureOut">
              <a:rPr lang="x-none" smtClean="0"/>
              <a:pPr/>
              <a:t>11/30/2024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A6A76B-16F2-B78D-B66E-2AA57B7D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AEE776-AA9F-36B9-C411-57D226F0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F7F9-1239-4773-8375-B83A173CE8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319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964E69F-102E-219F-ADD5-FFE13898A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A0A554-3205-6425-C426-7BDA2D74E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EC5EE1-0EEB-92AD-D1F7-FB8EF0A81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0A4F-9306-4571-A989-BDA1CF77EFC2}" type="datetimeFigureOut">
              <a:rPr lang="x-none" smtClean="0"/>
              <a:pPr/>
              <a:t>11/30/2024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9CAFD1-E437-ACCE-34EB-2DD24CD8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9386A5-1683-84B2-6B2A-7F2338B1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F7F9-1239-4773-8375-B83A173CE8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887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4D771B-FDE4-0477-A18F-DDB13F40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2E34C5-4C4D-0EE4-F585-0A202DC6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037C41-6C3D-18A7-1888-151437062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0A4F-9306-4571-A989-BDA1CF77EFC2}" type="datetimeFigureOut">
              <a:rPr lang="x-none" smtClean="0"/>
              <a:pPr/>
              <a:t>11/30/2024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FF2C07-5A9B-6F45-7072-C57B89EF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E1FE06-0E27-8F43-8FB5-4AC4B74B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F7F9-1239-4773-8375-B83A173CE8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742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C9AE9B-DD5C-E91A-35C5-BBF54B7F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58F07A-F4A7-3B89-C183-DBA1B7559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EE3937-1B71-913D-DCB8-7D456F0A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0A4F-9306-4571-A989-BDA1CF77EFC2}" type="datetimeFigureOut">
              <a:rPr lang="x-none" smtClean="0"/>
              <a:pPr/>
              <a:t>11/30/2024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0D6C72-22DD-84BD-5BA8-6A5336B5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2ABC5-A54E-B1CA-AC9C-319350D4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F7F9-1239-4773-8375-B83A173CE8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995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3657BC-D792-6DB8-871D-3E33C9F1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3503B8-1928-B95C-C827-71D0131C3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545BE0-D6E8-3A98-5913-9BCDEC308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34D438-A233-CD64-8622-8B274C08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0A4F-9306-4571-A989-BDA1CF77EFC2}" type="datetimeFigureOut">
              <a:rPr lang="x-none" smtClean="0"/>
              <a:pPr/>
              <a:t>11/30/2024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52B432-C053-4799-70A6-3B5BA49C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A8E43F-694C-F92C-76A5-01D95879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F7F9-1239-4773-8375-B83A173CE8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104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DEC1FD-2022-AD2B-37B5-BC1649C2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EA8952-93D9-CC8C-9903-7F50DD885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6F714C-CD51-746A-D24B-BE0DBD17F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5BD726-3437-9B12-1DB6-993CB7470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76ADEA-C1F0-5526-0180-C1068D39C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E44FA0-D2D5-FD2F-E023-73399EAE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0A4F-9306-4571-A989-BDA1CF77EFC2}" type="datetimeFigureOut">
              <a:rPr lang="x-none" smtClean="0"/>
              <a:pPr/>
              <a:t>11/30/2024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341E599-DF21-93D6-0DCF-684EE532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567326-A5B7-CCE5-C8C0-E906F6BE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F7F9-1239-4773-8375-B83A173CE8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70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87D8B-EA6C-B04B-9A3F-024F4331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B32FB9-9A23-4C7F-290D-45323B7C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0A4F-9306-4571-A989-BDA1CF77EFC2}" type="datetimeFigureOut">
              <a:rPr lang="x-none" smtClean="0"/>
              <a:pPr/>
              <a:t>11/30/2024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E8FBA5-A5E7-B3D7-A8AE-F1F14B20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D1354E-C3FB-0DF3-8448-37D7202B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F7F9-1239-4773-8375-B83A173CE8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499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F721A4-F2FB-BFD1-D52E-1E4D8418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0A4F-9306-4571-A989-BDA1CF77EFC2}" type="datetimeFigureOut">
              <a:rPr lang="x-none" smtClean="0"/>
              <a:pPr/>
              <a:t>11/30/2024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C3C95C0-DAD0-FC65-E0C6-709F13A3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259B4F-F42A-28B2-2062-718C9BE9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F7F9-1239-4773-8375-B83A173CE8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32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618504-AE22-C964-7271-45FBA0AE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B66DF8-8BBA-FBF0-3B59-5625B9514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09FBB1-4803-6C03-B45F-09748FD7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F22E97-656C-1FE7-5650-FD29191C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0A4F-9306-4571-A989-BDA1CF77EFC2}" type="datetimeFigureOut">
              <a:rPr lang="x-none" smtClean="0"/>
              <a:pPr/>
              <a:t>11/30/2024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F4FD8B-1C8E-697D-E999-3D546610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275C6-C145-62DE-328A-EC367ACB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F7F9-1239-4773-8375-B83A173CE8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219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E4FA4-CAF1-56CA-A391-EC3810CB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A9FC54-345E-6A5D-D305-DE840FED2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94A5A5-A8F0-1685-BAC5-2BF3CBE5E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8F3D5C-DD43-E2CB-7FBE-E5EA41B3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0A4F-9306-4571-A989-BDA1CF77EFC2}" type="datetimeFigureOut">
              <a:rPr lang="x-none" smtClean="0"/>
              <a:pPr/>
              <a:t>11/30/2024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8BFCAC-F668-5382-484B-5D642F6F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C0DC2F-8392-CDB8-B489-FCEEB262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F7F9-1239-4773-8375-B83A173CE8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340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40DB282-716F-4CB2-03A1-8BA35FA3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FE06A2-E451-A83A-07C9-47375E159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2F1361-B2DE-4486-17E1-6EE7E2274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30A4F-9306-4571-A989-BDA1CF77EFC2}" type="datetimeFigureOut">
              <a:rPr lang="x-none" smtClean="0"/>
              <a:pPr/>
              <a:t>11/30/2024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97470-AF44-1D2B-BE73-D72E4E351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6CD33B-541A-DDE6-0F74-86C14AB81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F7F9-1239-4773-8375-B83A173CE82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487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Downloads\alphabetsong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26" Type="http://schemas.openxmlformats.org/officeDocument/2006/relationships/image" Target="../media/image34.png"/><Relationship Id="rId3" Type="http://schemas.openxmlformats.org/officeDocument/2006/relationships/image" Target="../media/image20.png"/><Relationship Id="rId21" Type="http://schemas.microsoft.com/office/2007/relationships/hdphoto" Target="../media/hdphoto7.wdp"/><Relationship Id="rId7" Type="http://schemas.openxmlformats.org/officeDocument/2006/relationships/image" Target="../media/image22.png"/><Relationship Id="rId12" Type="http://schemas.openxmlformats.org/officeDocument/2006/relationships/image" Target="../media/image25.gif"/><Relationship Id="rId17" Type="http://schemas.openxmlformats.org/officeDocument/2006/relationships/image" Target="../media/image28.png"/><Relationship Id="rId25" Type="http://schemas.microsoft.com/office/2007/relationships/hdphoto" Target="../media/hdphoto9.wdp"/><Relationship Id="rId2" Type="http://schemas.openxmlformats.org/officeDocument/2006/relationships/image" Target="../media/image19.gif"/><Relationship Id="rId16" Type="http://schemas.microsoft.com/office/2007/relationships/hdphoto" Target="../media/hdphoto6.wdp"/><Relationship Id="rId20" Type="http://schemas.openxmlformats.org/officeDocument/2006/relationships/image" Target="../media/image31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4.gif"/><Relationship Id="rId24" Type="http://schemas.openxmlformats.org/officeDocument/2006/relationships/image" Target="../media/image33.png"/><Relationship Id="rId32" Type="http://schemas.microsoft.com/office/2007/relationships/hdphoto" Target="../media/hdphoto12.wdp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23" Type="http://schemas.microsoft.com/office/2007/relationships/hdphoto" Target="../media/hdphoto8.wdp"/><Relationship Id="rId28" Type="http://schemas.openxmlformats.org/officeDocument/2006/relationships/image" Target="../media/image35.png"/><Relationship Id="rId10" Type="http://schemas.microsoft.com/office/2007/relationships/hdphoto" Target="../media/hdphoto4.wdp"/><Relationship Id="rId19" Type="http://schemas.openxmlformats.org/officeDocument/2006/relationships/image" Target="../media/image30.gif"/><Relationship Id="rId31" Type="http://schemas.openxmlformats.org/officeDocument/2006/relationships/image" Target="../media/image37.png"/><Relationship Id="rId4" Type="http://schemas.microsoft.com/office/2007/relationships/hdphoto" Target="../media/hdphoto1.wdp"/><Relationship Id="rId9" Type="http://schemas.openxmlformats.org/officeDocument/2006/relationships/image" Target="../media/image23.png"/><Relationship Id="rId14" Type="http://schemas.microsoft.com/office/2007/relationships/hdphoto" Target="../media/hdphoto5.wdp"/><Relationship Id="rId22" Type="http://schemas.openxmlformats.org/officeDocument/2006/relationships/image" Target="../media/image32.png"/><Relationship Id="rId27" Type="http://schemas.microsoft.com/office/2007/relationships/hdphoto" Target="../media/hdphoto10.wdp"/><Relationship Id="rId30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ocuments\em%20y%20tr&#432;&#417;ng%20em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04800" y="1457325"/>
            <a:ext cx="118872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-356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PT HERMANN GMEINER 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845934" y="2830511"/>
            <a:ext cx="83312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BÀI: TRƯỜNG HỌC CỦA EM (TIẾT 1)</a:t>
            </a:r>
          </a:p>
          <a:p>
            <a:pPr algn="ctr"/>
            <a:r>
              <a:rPr lang="en-US" sz="4000" b="1" kern="10" dirty="0" err="1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ea typeface="+mj-lt"/>
                <a:cs typeface="Times New Roman" pitchFamily="18" charset="0"/>
              </a:rPr>
              <a:t>Môn</a:t>
            </a:r>
            <a:r>
              <a:rPr lang="en-US" sz="4000" b="1" kern="1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ea typeface="+mj-lt"/>
                <a:cs typeface="Times New Roman" pitchFamily="18" charset="0"/>
              </a:rPr>
              <a:t>: </a:t>
            </a:r>
            <a:r>
              <a:rPr lang="en-US" sz="4000" b="1" kern="10" dirty="0" err="1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ea typeface="+mj-lt"/>
                <a:cs typeface="Times New Roman" pitchFamily="18" charset="0"/>
              </a:rPr>
              <a:t>Tự</a:t>
            </a:r>
            <a:r>
              <a:rPr lang="en-US" sz="4000" b="1" kern="1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ea typeface="+mj-lt"/>
                <a:cs typeface="Times New Roman" pitchFamily="18" charset="0"/>
              </a:rPr>
              <a:t> </a:t>
            </a:r>
            <a:r>
              <a:rPr lang="en-US" sz="4000" b="1" kern="10" dirty="0" err="1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ea typeface="+mj-lt"/>
                <a:cs typeface="Times New Roman" pitchFamily="18" charset="0"/>
              </a:rPr>
              <a:t>nhiên</a:t>
            </a:r>
            <a:r>
              <a:rPr lang="en-US" sz="4000" b="1" kern="1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ea typeface="+mj-lt"/>
                <a:cs typeface="Times New Roman" pitchFamily="18" charset="0"/>
              </a:rPr>
              <a:t> </a:t>
            </a:r>
            <a:r>
              <a:rPr lang="en-US" sz="4000" b="1" kern="10" dirty="0" err="1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ea typeface="+mj-lt"/>
                <a:cs typeface="Times New Roman" pitchFamily="18" charset="0"/>
              </a:rPr>
              <a:t>xã</a:t>
            </a:r>
            <a:r>
              <a:rPr lang="en-US" sz="4000" b="1" kern="1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ea typeface="+mj-lt"/>
                <a:cs typeface="Times New Roman" pitchFamily="18" charset="0"/>
              </a:rPr>
              <a:t> </a:t>
            </a:r>
            <a:r>
              <a:rPr lang="en-US" sz="4000" b="1" kern="10" dirty="0" err="1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ea typeface="+mj-lt"/>
                <a:cs typeface="Times New Roman" pitchFamily="18" charset="0"/>
              </a:rPr>
              <a:t>hội</a:t>
            </a:r>
            <a:r>
              <a:rPr lang="en-US" sz="4000" b="1" kern="1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ea typeface="+mj-lt"/>
                <a:cs typeface="Times New Roman" pitchFamily="18" charset="0"/>
              </a:rPr>
              <a:t> – </a:t>
            </a:r>
            <a:r>
              <a:rPr lang="en-US" sz="4000" b="1" kern="10" dirty="0" err="1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ea typeface="+mj-lt"/>
                <a:cs typeface="Times New Roman" pitchFamily="18" charset="0"/>
              </a:rPr>
              <a:t>Lớp</a:t>
            </a:r>
            <a:r>
              <a:rPr lang="en-US" sz="4000" b="1" kern="1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ea typeface="+mj-lt"/>
                <a:cs typeface="Times New Roman" pitchFamily="18" charset="0"/>
              </a:rPr>
              <a:t> 1</a:t>
            </a:r>
            <a:endParaRPr lang="en-US" sz="4000" b="1" kern="10" dirty="0">
              <a:ln w="9525">
                <a:noFill/>
                <a:round/>
                <a:headEnd/>
                <a:tailEnd/>
              </a:ln>
              <a:latin typeface="Times New Roman" pitchFamily="18" charset="0"/>
              <a:ea typeface="+mj-lt"/>
              <a:cs typeface="Times New Roman" pitchFamily="18" charset="0"/>
            </a:endParaRPr>
          </a:p>
        </p:txBody>
      </p:sp>
      <p:pic>
        <p:nvPicPr>
          <p:cNvPr id="77829" name="alphabets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79200" y="62484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I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55200" y="207963"/>
            <a:ext cx="19304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I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00026"/>
            <a:ext cx="2029884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8" descr="Hoa tim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6634" y="5370513"/>
            <a:ext cx="4510617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Ảnh1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-4763"/>
            <a:ext cx="33528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7" descr="Ảnh1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613400"/>
            <a:ext cx="1422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7" descr="Ảnh1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76833" y="5765800"/>
            <a:ext cx="1422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78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2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50995B-62E4-C61E-432B-C8C03200EDCC}"/>
              </a:ext>
            </a:extLst>
          </p:cNvPr>
          <p:cNvSpPr txBox="1"/>
          <p:nvPr/>
        </p:nvSpPr>
        <p:spPr>
          <a:xfrm>
            <a:off x="846246" y="2864137"/>
            <a:ext cx="98102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1" i="0" dirty="0" smtClean="0">
                <a:solidFill>
                  <a:srgbClr val="76757A"/>
                </a:solidFill>
                <a:effectLst/>
                <a:latin typeface="+mj-lt"/>
              </a:rPr>
              <a:t>- </a:t>
            </a:r>
            <a:r>
              <a:rPr lang="vi-VN" sz="2800" b="1" i="0" dirty="0">
                <a:effectLst/>
                <a:latin typeface="+mj-lt"/>
              </a:rPr>
              <a:t>Em nên chơi những trò chơi như chơi cờ,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vi-VN" sz="2800" b="1" i="0" dirty="0" smtClean="0">
                <a:effectLst/>
                <a:latin typeface="+mj-lt"/>
              </a:rPr>
              <a:t>,.... </a:t>
            </a:r>
            <a:r>
              <a:rPr lang="vi-VN" sz="2800" b="1" i="0" dirty="0" err="1">
                <a:effectLst/>
                <a:latin typeface="+mj-lt"/>
              </a:rPr>
              <a:t>Vì</a:t>
            </a:r>
            <a:r>
              <a:rPr lang="vi-VN" sz="2800" b="1" i="0" dirty="0">
                <a:effectLst/>
                <a:latin typeface="+mj-lt"/>
              </a:rPr>
              <a:t> </a:t>
            </a:r>
            <a:r>
              <a:rPr lang="vi-VN" sz="2800" b="1" i="0" dirty="0" err="1">
                <a:effectLst/>
                <a:latin typeface="+mj-lt"/>
              </a:rPr>
              <a:t>nó</a:t>
            </a:r>
            <a:r>
              <a:rPr lang="vi-VN" sz="2800" b="1" i="0" dirty="0">
                <a:effectLst/>
                <a:latin typeface="+mj-lt"/>
              </a:rPr>
              <a:t> không gây nguy </a:t>
            </a:r>
            <a:r>
              <a:rPr lang="vi-VN" sz="2800" b="1" i="0" dirty="0" err="1">
                <a:effectLst/>
                <a:latin typeface="+mj-lt"/>
              </a:rPr>
              <a:t>hiểm</a:t>
            </a:r>
            <a:r>
              <a:rPr lang="vi-VN" sz="2800" b="1" i="0" dirty="0">
                <a:effectLst/>
                <a:latin typeface="+mj-lt"/>
              </a:rPr>
              <a:t> cho </a:t>
            </a:r>
            <a:r>
              <a:rPr lang="vi-VN" sz="2800" b="1" i="0" dirty="0" err="1">
                <a:effectLst/>
                <a:latin typeface="+mj-lt"/>
              </a:rPr>
              <a:t>bản</a:t>
            </a:r>
            <a:r>
              <a:rPr lang="vi-VN" sz="2800" b="1" i="0" dirty="0">
                <a:effectLst/>
                <a:latin typeface="+mj-lt"/>
              </a:rPr>
              <a:t> thân </a:t>
            </a:r>
            <a:r>
              <a:rPr lang="vi-VN" sz="2800" b="1" i="0" dirty="0" err="1">
                <a:effectLst/>
                <a:latin typeface="+mj-lt"/>
              </a:rPr>
              <a:t>và</a:t>
            </a:r>
            <a:r>
              <a:rPr lang="vi-VN" sz="2800" b="1" i="0" dirty="0">
                <a:effectLst/>
                <a:latin typeface="+mj-lt"/>
              </a:rPr>
              <a:t> </a:t>
            </a:r>
            <a:r>
              <a:rPr lang="vi-VN" sz="2800" b="1" i="0" dirty="0" err="1">
                <a:effectLst/>
                <a:latin typeface="+mj-lt"/>
              </a:rPr>
              <a:t>các</a:t>
            </a:r>
            <a:r>
              <a:rPr lang="vi-VN" sz="2800" b="1" i="0" dirty="0">
                <a:effectLst/>
                <a:latin typeface="+mj-lt"/>
              </a:rPr>
              <a:t> </a:t>
            </a:r>
            <a:r>
              <a:rPr lang="vi-VN" sz="2800" b="1" i="0" dirty="0" err="1">
                <a:effectLst/>
                <a:latin typeface="+mj-lt"/>
              </a:rPr>
              <a:t>bạn</a:t>
            </a:r>
            <a:r>
              <a:rPr lang="vi-VN" sz="2800" b="1" i="0" dirty="0">
                <a:effectLst/>
                <a:latin typeface="+mj-lt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9142" y="1457950"/>
            <a:ext cx="103973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1113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Ở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đảm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toàn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endParaRPr kumimoji="0" lang="en-US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3548"/>
            <a:ext cx="12192000" cy="1994452"/>
          </a:xfrm>
          <a:prstGeom prst="rect">
            <a:avLst/>
          </a:prstGeom>
        </p:spPr>
      </p:pic>
      <p:sp>
        <p:nvSpPr>
          <p:cNvPr id="5" name="文本框 7"/>
          <p:cNvSpPr txBox="1"/>
          <p:nvPr/>
        </p:nvSpPr>
        <p:spPr>
          <a:xfrm>
            <a:off x="572571" y="447843"/>
            <a:ext cx="1752618" cy="553994"/>
          </a:xfrm>
          <a:prstGeom prst="rect">
            <a:avLst/>
          </a:prstGeom>
          <a:solidFill>
            <a:srgbClr val="F5C1D7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nl-N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3548"/>
            <a:ext cx="12192000" cy="1994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ẹn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nền powe\nề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543"/>
            <a:ext cx="12133941" cy="69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7"/>
          <p:cNvSpPr txBox="1"/>
          <p:nvPr/>
        </p:nvSpPr>
        <p:spPr>
          <a:xfrm>
            <a:off x="2904005" y="1970439"/>
            <a:ext cx="6865081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zh-CN" alt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 y trương e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0991" y="649357"/>
            <a:ext cx="9117496" cy="5340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6859" y="2263393"/>
            <a:ext cx="3492532" cy="784961"/>
            <a:chOff x="197791" y="-28258"/>
            <a:chExt cx="4155142" cy="784961"/>
          </a:xfrm>
        </p:grpSpPr>
        <p:sp>
          <p:nvSpPr>
            <p:cNvPr id="3" name="Rectangle 2"/>
            <p:cNvSpPr/>
            <p:nvPr/>
          </p:nvSpPr>
          <p:spPr>
            <a:xfrm>
              <a:off x="265239" y="-28258"/>
              <a:ext cx="3922644" cy="755374"/>
            </a:xfrm>
            <a:prstGeom prst="rect">
              <a:avLst/>
            </a:prstGeom>
            <a:solidFill>
              <a:srgbClr val="F2AC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7791" y="295038"/>
              <a:ext cx="4155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n w="0"/>
                  <a:solidFill>
                    <a:srgbClr val="0000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400" b="1" dirty="0" smtClean="0">
                  <a:ln w="0"/>
                  <a:solidFill>
                    <a:srgbClr val="0000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n w="0"/>
                  <a:solidFill>
                    <a:srgbClr val="0000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b="1" dirty="0" smtClean="0">
                  <a:ln w="0"/>
                  <a:solidFill>
                    <a:srgbClr val="0000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n w="0"/>
                  <a:solidFill>
                    <a:srgbClr val="0000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b="1" dirty="0" smtClean="0">
                  <a:ln w="0"/>
                  <a:solidFill>
                    <a:srgbClr val="0000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n w="0"/>
                  <a:solidFill>
                    <a:srgbClr val="0000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endParaRPr lang="en-US" sz="24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17" y="185530"/>
            <a:ext cx="3246783" cy="13649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3548"/>
            <a:ext cx="12192000" cy="19944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6889" y="3602813"/>
            <a:ext cx="9575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latin typeface="+mj-lt"/>
              </a:rPr>
              <a:t>Quan sát các hình</a:t>
            </a:r>
          </a:p>
          <a:p>
            <a:r>
              <a:rPr lang="en-US" sz="2800" b="1" dirty="0" smtClean="0">
                <a:latin typeface="+mj-lt"/>
                <a:cs typeface="Arial" pitchFamily="34" charset="0"/>
              </a:rPr>
              <a:t>- </a:t>
            </a:r>
            <a:r>
              <a:rPr lang="vi-VN" sz="2800" b="1" dirty="0" smtClean="0">
                <a:latin typeface="+mj-lt"/>
                <a:cs typeface="Arial" pitchFamily="34" charset="0"/>
              </a:rPr>
              <a:t>Nói về một số hoạt động ở trường học trong các hình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0171" y="216126"/>
            <a:ext cx="4020279" cy="10464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334032" y="1508017"/>
            <a:ext cx="7530353" cy="553994"/>
          </a:xfrm>
          <a:prstGeom prst="rect">
            <a:avLst/>
          </a:prstGeom>
          <a:solidFill>
            <a:srgbClr val="F5C1D7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nl-N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3: Tìm hiểu các hoạt động ở trường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40904" y="0"/>
            <a:ext cx="10469218" cy="6661489"/>
            <a:chOff x="1463040" y="783770"/>
            <a:chExt cx="8739051" cy="6035041"/>
          </a:xfrm>
        </p:grpSpPr>
        <p:pic>
          <p:nvPicPr>
            <p:cNvPr id="1026" name="Picture 2" descr="C:\Users\Administrator\Documents\30_4.jpg"/>
            <p:cNvPicPr>
              <a:picLocks noChangeAspect="1" noChangeArrowheads="1"/>
            </p:cNvPicPr>
            <p:nvPr/>
          </p:nvPicPr>
          <p:blipFill>
            <a:blip r:embed="rId2"/>
            <a:srcRect l="875" r="12867"/>
            <a:stretch>
              <a:fillRect/>
            </a:stretch>
          </p:blipFill>
          <p:spPr bwMode="auto">
            <a:xfrm>
              <a:off x="1463040" y="783770"/>
              <a:ext cx="8712926" cy="3762103"/>
            </a:xfrm>
            <a:prstGeom prst="rect">
              <a:avLst/>
            </a:prstGeom>
            <a:noFill/>
          </p:spPr>
        </p:pic>
        <p:pic>
          <p:nvPicPr>
            <p:cNvPr id="5" name="Picture 4" descr="[Cánh diều] Giải tự nhiên và xã hội 1 Bài 5: Trường học của em">
              <a:extLst>
                <a:ext uri="{FF2B5EF4-FFF2-40B4-BE49-F238E27FC236}">
                  <a16:creationId xmlns:a16="http://schemas.microsoft.com/office/drawing/2014/main" xmlns="" id="{B4A5C05A-3FFF-A1D2-CB92-D9CF65DB4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5"/>
            <a:stretch>
              <a:fillRect/>
            </a:stretch>
          </p:blipFill>
          <p:spPr bwMode="auto">
            <a:xfrm>
              <a:off x="1463040" y="4493623"/>
              <a:ext cx="8739051" cy="2325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ECF2A2-7CF7-E928-EB0E-39F4AE812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3" y="104169"/>
            <a:ext cx="4180915" cy="28669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F5460A-ADB8-AB7C-380A-8CDF236957D4}"/>
              </a:ext>
            </a:extLst>
          </p:cNvPr>
          <p:cNvSpPr txBox="1"/>
          <p:nvPr/>
        </p:nvSpPr>
        <p:spPr>
          <a:xfrm>
            <a:off x="1264024" y="2900820"/>
            <a:ext cx="41954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1" i="0" dirty="0">
                <a:solidFill>
                  <a:srgbClr val="76757A"/>
                </a:solidFill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Các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bạn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học</a:t>
            </a:r>
            <a:r>
              <a:rPr lang="vi-VN" sz="2400" b="1" i="0" dirty="0">
                <a:effectLst/>
                <a:latin typeface="+mj-lt"/>
              </a:rPr>
              <a:t> sinh </a:t>
            </a:r>
            <a:r>
              <a:rPr lang="vi-VN" sz="2400" b="1" i="0" dirty="0" err="1">
                <a:effectLst/>
                <a:latin typeface="+mj-lt"/>
              </a:rPr>
              <a:t>đọc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sách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800" b="1" i="0" dirty="0">
                <a:effectLst/>
                <a:latin typeface="+mj-lt"/>
              </a:rPr>
              <a:t>trên thư </a:t>
            </a:r>
            <a:r>
              <a:rPr lang="vi-VN" sz="2800" b="1" i="0" dirty="0" err="1">
                <a:effectLst/>
                <a:latin typeface="+mj-lt"/>
              </a:rPr>
              <a:t>viện</a:t>
            </a:r>
            <a:endParaRPr lang="vi-VN" sz="2800" b="1" i="0" dirty="0">
              <a:effectLst/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685BFC-C1EC-1C4A-BC0B-49D412054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32" y="113405"/>
            <a:ext cx="4405031" cy="2866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A633F5-0803-6AE8-06F2-5B615B2ECD10}"/>
              </a:ext>
            </a:extLst>
          </p:cNvPr>
          <p:cNvSpPr txBox="1"/>
          <p:nvPr/>
        </p:nvSpPr>
        <p:spPr>
          <a:xfrm>
            <a:off x="5579165" y="2919644"/>
            <a:ext cx="63610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i="0" dirty="0">
                <a:effectLst/>
                <a:latin typeface="+mj-lt"/>
              </a:rPr>
              <a:t>Cô </a:t>
            </a:r>
            <a:r>
              <a:rPr lang="vi-VN" sz="2400" b="1" i="0" dirty="0" err="1">
                <a:effectLst/>
                <a:latin typeface="+mj-lt"/>
              </a:rPr>
              <a:t>giáo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hướng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dẫn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và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các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bạn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học</a:t>
            </a:r>
            <a:r>
              <a:rPr lang="vi-VN" sz="2400" b="1" i="0" dirty="0">
                <a:effectLst/>
                <a:latin typeface="+mj-lt"/>
              </a:rPr>
              <a:t> sinh </a:t>
            </a:r>
            <a:r>
              <a:rPr lang="vi-VN" sz="2400" b="1" i="0" dirty="0" err="1">
                <a:effectLst/>
                <a:latin typeface="+mj-lt"/>
              </a:rPr>
              <a:t>thảo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luận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nhóm</a:t>
            </a:r>
            <a:endParaRPr lang="x-none" sz="2400" b="1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5AD71EA-131F-651C-7341-9C37EA37E2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90" y="3368490"/>
            <a:ext cx="4180915" cy="28719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BCF6475-9ACC-F674-B35F-D2117EC0BE77}"/>
              </a:ext>
            </a:extLst>
          </p:cNvPr>
          <p:cNvSpPr txBox="1"/>
          <p:nvPr/>
        </p:nvSpPr>
        <p:spPr>
          <a:xfrm>
            <a:off x="689112" y="6259300"/>
            <a:ext cx="5234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effectLst/>
                <a:latin typeface="+mj-lt"/>
              </a:rPr>
              <a:t>Các bạn học sinh </a:t>
            </a:r>
            <a:r>
              <a:rPr lang="vi-VN" sz="2400" b="1" i="0" dirty="0" smtClean="0">
                <a:effectLst/>
                <a:latin typeface="+mj-lt"/>
              </a:rPr>
              <a:t>làm</a:t>
            </a:r>
            <a:r>
              <a:rPr lang="en-US" sz="2400" b="1" i="0" dirty="0" smtClean="0">
                <a:effectLst/>
                <a:latin typeface="+mj-lt"/>
              </a:rPr>
              <a:t> </a:t>
            </a:r>
            <a:r>
              <a:rPr lang="en-US" sz="2400" b="1" i="0" dirty="0" err="1" smtClean="0">
                <a:effectLst/>
                <a:latin typeface="+mj-lt"/>
              </a:rPr>
              <a:t>cỏ</a:t>
            </a:r>
            <a:r>
              <a:rPr lang="vi-VN" sz="2400" b="1" i="0" dirty="0" smtClean="0">
                <a:effectLst/>
                <a:latin typeface="+mj-lt"/>
              </a:rPr>
              <a:t> </a:t>
            </a:r>
            <a:r>
              <a:rPr lang="vi-VN" sz="2400" b="1" i="0" dirty="0">
                <a:effectLst/>
                <a:latin typeface="+mj-lt"/>
              </a:rPr>
              <a:t>vườn trường</a:t>
            </a:r>
            <a:endParaRPr lang="x-none" sz="2400" b="1" dirty="0">
              <a:latin typeface="+mj-lt"/>
            </a:endParaRPr>
          </a:p>
        </p:txBody>
      </p:sp>
      <p:pic>
        <p:nvPicPr>
          <p:cNvPr id="16" name="Picture 4" descr="[Cánh diều] Giải tự nhiên và xã hội 1 Bài 5: Trường học của em">
            <a:extLst>
              <a:ext uri="{FF2B5EF4-FFF2-40B4-BE49-F238E27FC236}">
                <a16:creationId xmlns:a16="http://schemas.microsoft.com/office/drawing/2014/main" xmlns="" id="{B4A5C05A-3FFF-A1D2-CB92-D9CF65DB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31" y="3461254"/>
            <a:ext cx="4405031" cy="282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1851BCD-4115-D04B-3BAB-A6252531EA09}"/>
              </a:ext>
            </a:extLst>
          </p:cNvPr>
          <p:cNvSpPr txBox="1"/>
          <p:nvPr/>
        </p:nvSpPr>
        <p:spPr>
          <a:xfrm>
            <a:off x="6576730" y="6276424"/>
            <a:ext cx="4859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i="0" dirty="0" err="1">
                <a:effectLst/>
                <a:latin typeface="+mj-lt"/>
              </a:rPr>
              <a:t>Hoạt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động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chào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cờ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dưới</a:t>
            </a:r>
            <a:r>
              <a:rPr lang="vi-VN" sz="2400" b="1" i="0" dirty="0">
                <a:effectLst/>
                <a:latin typeface="+mj-lt"/>
              </a:rPr>
              <a:t> sân </a:t>
            </a:r>
            <a:r>
              <a:rPr lang="vi-VN" sz="2400" b="1" i="0" dirty="0" err="1">
                <a:effectLst/>
                <a:latin typeface="+mj-lt"/>
              </a:rPr>
              <a:t>trường</a:t>
            </a:r>
            <a:endParaRPr lang="x-none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[Cánh diều] Giải tự nhiên và xã hội 1 Bài 5: Trường học của em">
            <a:extLst>
              <a:ext uri="{FF2B5EF4-FFF2-40B4-BE49-F238E27FC236}">
                <a16:creationId xmlns:a16="http://schemas.microsoft.com/office/drawing/2014/main" xmlns="" id="{58F266E7-A03F-7E0D-553D-EC874148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5" y="1110342"/>
            <a:ext cx="10267406" cy="551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0ADE20-6630-EF56-FE1E-AD2EA558ADC3}"/>
              </a:ext>
            </a:extLst>
          </p:cNvPr>
          <p:cNvSpPr txBox="1"/>
          <p:nvPr/>
        </p:nvSpPr>
        <p:spPr>
          <a:xfrm>
            <a:off x="352697" y="288774"/>
            <a:ext cx="109336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76757A"/>
                </a:solidFill>
                <a:effectLst/>
                <a:latin typeface="+mj-lt"/>
              </a:rPr>
              <a:t>- </a:t>
            </a:r>
            <a:r>
              <a:rPr lang="vi-VN" sz="2400" b="1" i="0" dirty="0">
                <a:effectLst/>
                <a:latin typeface="+mj-lt"/>
              </a:rPr>
              <a:t>Theo em, </a:t>
            </a:r>
            <a:r>
              <a:rPr lang="vi-VN" sz="2400" b="1" i="0" dirty="0" err="1">
                <a:effectLst/>
                <a:latin typeface="+mj-lt"/>
              </a:rPr>
              <a:t>những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hoạt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động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nào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dưới</a:t>
            </a:r>
            <a:r>
              <a:rPr lang="vi-VN" sz="2400" b="1" i="0" dirty="0">
                <a:effectLst/>
                <a:latin typeface="+mj-lt"/>
              </a:rPr>
              <a:t> đây </a:t>
            </a:r>
            <a:r>
              <a:rPr lang="vi-VN" sz="2400" b="1" i="0" dirty="0" err="1">
                <a:effectLst/>
                <a:latin typeface="+mj-lt"/>
              </a:rPr>
              <a:t>có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thể</a:t>
            </a:r>
            <a:r>
              <a:rPr lang="vi-VN" sz="2400" b="1" i="0" dirty="0">
                <a:effectLst/>
                <a:latin typeface="+mj-lt"/>
              </a:rPr>
              <a:t> không an </a:t>
            </a:r>
            <a:r>
              <a:rPr lang="vi-VN" sz="2400" b="1" i="0" dirty="0" err="1">
                <a:effectLst/>
                <a:latin typeface="+mj-lt"/>
              </a:rPr>
              <a:t>toàn</a:t>
            </a:r>
            <a:r>
              <a:rPr lang="vi-VN" sz="2400" b="1" i="0" dirty="0">
                <a:effectLst/>
                <a:latin typeface="+mj-lt"/>
              </a:rPr>
              <a:t> cho </a:t>
            </a:r>
            <a:r>
              <a:rPr lang="vi-VN" sz="2400" b="1" i="0" dirty="0" err="1">
                <a:effectLst/>
                <a:latin typeface="+mj-lt"/>
              </a:rPr>
              <a:t>bản</a:t>
            </a:r>
            <a:r>
              <a:rPr lang="vi-VN" sz="2400" b="1" i="0" dirty="0">
                <a:effectLst/>
                <a:latin typeface="+mj-lt"/>
              </a:rPr>
              <a:t> thân </a:t>
            </a:r>
            <a:r>
              <a:rPr lang="vi-VN" sz="2400" b="1" i="0" dirty="0" err="1">
                <a:effectLst/>
                <a:latin typeface="+mj-lt"/>
              </a:rPr>
              <a:t>và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người</a:t>
            </a:r>
            <a:r>
              <a:rPr lang="vi-VN" sz="2400" b="1" i="0" dirty="0">
                <a:effectLst/>
                <a:latin typeface="+mj-lt"/>
              </a:rPr>
              <a:t> </a:t>
            </a:r>
            <a:r>
              <a:rPr lang="vi-VN" sz="2400" b="1" i="0" dirty="0" err="1">
                <a:effectLst/>
                <a:latin typeface="+mj-lt"/>
              </a:rPr>
              <a:t>khác</a:t>
            </a:r>
            <a:r>
              <a:rPr lang="vi-VN" sz="2400" b="1" i="0" dirty="0">
                <a:effectLst/>
                <a:latin typeface="+mj-lt"/>
              </a:rPr>
              <a:t>?</a:t>
            </a:r>
            <a:endParaRPr lang="x-non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34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5BF8D5-0198-794E-820F-3DB52612C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19268"/>
            <a:ext cx="5128590" cy="3001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4474AB-2391-2C0B-4FAA-BC1E4C6C5ACC}"/>
              </a:ext>
            </a:extLst>
          </p:cNvPr>
          <p:cNvSpPr txBox="1"/>
          <p:nvPr/>
        </p:nvSpPr>
        <p:spPr>
          <a:xfrm>
            <a:off x="221978" y="3076434"/>
            <a:ext cx="6361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 err="1">
                <a:latin typeface="+mj-lt"/>
              </a:rPr>
              <a:t>Ch</a:t>
            </a:r>
            <a:r>
              <a:rPr lang="vi-VN" b="1" i="0" dirty="0" err="1">
                <a:effectLst/>
                <a:latin typeface="+mj-lt"/>
              </a:rPr>
              <a:t>ạy</a:t>
            </a:r>
            <a:r>
              <a:rPr lang="vi-VN" b="1" i="0" dirty="0">
                <a:effectLst/>
                <a:latin typeface="+mj-lt"/>
              </a:rPr>
              <a:t> ở </a:t>
            </a:r>
            <a:r>
              <a:rPr lang="vi-VN" b="1" i="0" dirty="0" err="1">
                <a:effectLst/>
                <a:latin typeface="+mj-lt"/>
              </a:rPr>
              <a:t>cầu</a:t>
            </a:r>
            <a:r>
              <a:rPr lang="vi-VN" b="1" i="0" dirty="0">
                <a:effectLst/>
                <a:latin typeface="+mj-lt"/>
              </a:rPr>
              <a:t> thang </a:t>
            </a:r>
            <a:r>
              <a:rPr lang="vi-VN" b="1" i="0" dirty="0" err="1">
                <a:effectLst/>
                <a:latin typeface="+mj-lt"/>
              </a:rPr>
              <a:t>sẽ</a:t>
            </a:r>
            <a:r>
              <a:rPr lang="vi-VN" b="1" i="0" dirty="0">
                <a:effectLst/>
                <a:latin typeface="+mj-lt"/>
              </a:rPr>
              <a:t> không an </a:t>
            </a:r>
            <a:r>
              <a:rPr lang="vi-VN" b="1" i="0" dirty="0" err="1">
                <a:effectLst/>
                <a:latin typeface="+mj-lt"/>
              </a:rPr>
              <a:t>toàn</a:t>
            </a:r>
            <a:r>
              <a:rPr lang="vi-VN" b="1" i="0" dirty="0">
                <a:effectLst/>
                <a:latin typeface="+mj-lt"/>
              </a:rPr>
              <a:t> cho </a:t>
            </a:r>
            <a:r>
              <a:rPr lang="vi-VN" b="1" i="0" dirty="0" err="1">
                <a:effectLst/>
                <a:latin typeface="+mj-lt"/>
              </a:rPr>
              <a:t>bản</a:t>
            </a:r>
            <a:r>
              <a:rPr lang="vi-VN" b="1" i="0" dirty="0">
                <a:effectLst/>
                <a:latin typeface="+mj-lt"/>
              </a:rPr>
              <a:t> thân </a:t>
            </a:r>
            <a:r>
              <a:rPr lang="vi-VN" b="1" i="0" dirty="0" err="1">
                <a:effectLst/>
                <a:latin typeface="+mj-lt"/>
              </a:rPr>
              <a:t>và</a:t>
            </a:r>
            <a:r>
              <a:rPr lang="vi-VN" b="1" i="0" dirty="0">
                <a:effectLst/>
                <a:latin typeface="+mj-lt"/>
              </a:rPr>
              <a:t> </a:t>
            </a:r>
            <a:r>
              <a:rPr lang="vi-VN" b="1" i="0" dirty="0" err="1">
                <a:effectLst/>
                <a:latin typeface="+mj-lt"/>
              </a:rPr>
              <a:t>bạn</a:t>
            </a:r>
            <a:r>
              <a:rPr lang="vi-VN" b="1" i="0" dirty="0">
                <a:effectLst/>
                <a:latin typeface="+mj-lt"/>
              </a:rPr>
              <a:t> </a:t>
            </a:r>
            <a:r>
              <a:rPr lang="vi-VN" b="1" i="0" dirty="0" err="1">
                <a:effectLst/>
                <a:latin typeface="+mj-lt"/>
              </a:rPr>
              <a:t>khác</a:t>
            </a:r>
            <a:r>
              <a:rPr lang="vi-VN" b="1" i="0" dirty="0">
                <a:effectLst/>
                <a:latin typeface="+mj-lt"/>
              </a:rPr>
              <a:t>.</a:t>
            </a:r>
            <a:endParaRPr lang="x-none" b="1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E8715B-C9D6-A1BD-9ABE-3CAB07C5D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70" y="86338"/>
            <a:ext cx="5062330" cy="30018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5DA94B-7B77-B94A-33CA-E20DE2879D8D}"/>
              </a:ext>
            </a:extLst>
          </p:cNvPr>
          <p:cNvSpPr txBox="1"/>
          <p:nvPr/>
        </p:nvSpPr>
        <p:spPr>
          <a:xfrm>
            <a:off x="6729268" y="3101330"/>
            <a:ext cx="4566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C</a:t>
            </a:r>
            <a:r>
              <a:rPr lang="vi-VN" b="1" i="0" dirty="0">
                <a:effectLst/>
                <a:latin typeface="+mj-lt"/>
              </a:rPr>
              <a:t>hơi </a:t>
            </a:r>
            <a:r>
              <a:rPr lang="vi-VN" b="1" i="0" dirty="0" err="1">
                <a:effectLst/>
                <a:latin typeface="+mj-lt"/>
              </a:rPr>
              <a:t>đá</a:t>
            </a:r>
            <a:r>
              <a:rPr lang="vi-VN" b="1" i="0" dirty="0">
                <a:effectLst/>
                <a:latin typeface="+mj-lt"/>
              </a:rPr>
              <a:t> </a:t>
            </a:r>
            <a:r>
              <a:rPr lang="vi-VN" b="1" i="0" dirty="0" err="1">
                <a:effectLst/>
                <a:latin typeface="+mj-lt"/>
              </a:rPr>
              <a:t>cầu</a:t>
            </a:r>
            <a:r>
              <a:rPr lang="vi-VN" b="1" i="0" dirty="0">
                <a:effectLst/>
                <a:latin typeface="+mj-lt"/>
              </a:rPr>
              <a:t> </a:t>
            </a:r>
            <a:r>
              <a:rPr lang="vi-VN" b="1" i="0" dirty="0" err="1">
                <a:effectLst/>
                <a:latin typeface="+mj-lt"/>
              </a:rPr>
              <a:t>sẽ</a:t>
            </a:r>
            <a:r>
              <a:rPr lang="vi-VN" b="1" i="0" dirty="0">
                <a:effectLst/>
                <a:latin typeface="+mj-lt"/>
              </a:rPr>
              <a:t> không an </a:t>
            </a:r>
            <a:r>
              <a:rPr lang="vi-VN" b="1" i="0" dirty="0" err="1">
                <a:effectLst/>
                <a:latin typeface="+mj-lt"/>
              </a:rPr>
              <a:t>toàn</a:t>
            </a:r>
            <a:r>
              <a:rPr lang="vi-VN" b="1" i="0" dirty="0">
                <a:effectLst/>
                <a:latin typeface="+mj-lt"/>
              </a:rPr>
              <a:t> cho </a:t>
            </a:r>
            <a:r>
              <a:rPr lang="vi-VN" b="1" i="0" dirty="0" err="1">
                <a:effectLst/>
                <a:latin typeface="+mj-lt"/>
              </a:rPr>
              <a:t>bạn</a:t>
            </a:r>
            <a:r>
              <a:rPr lang="vi-VN" b="1" i="0" dirty="0">
                <a:effectLst/>
                <a:latin typeface="+mj-lt"/>
              </a:rPr>
              <a:t> </a:t>
            </a:r>
            <a:r>
              <a:rPr lang="vi-VN" b="1" i="0" dirty="0" err="1">
                <a:effectLst/>
                <a:latin typeface="+mj-lt"/>
              </a:rPr>
              <a:t>khác</a:t>
            </a:r>
            <a:endParaRPr lang="x-none" b="1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008E285-356F-DC60-BFBA-87CAFC1B57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3" y="3562826"/>
            <a:ext cx="5062330" cy="28317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345766-E684-7949-54E9-9A00161BB85C}"/>
              </a:ext>
            </a:extLst>
          </p:cNvPr>
          <p:cNvSpPr txBox="1"/>
          <p:nvPr/>
        </p:nvSpPr>
        <p:spPr>
          <a:xfrm>
            <a:off x="221978" y="6369274"/>
            <a:ext cx="6031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0" dirty="0">
                <a:effectLst/>
                <a:latin typeface="+mj-lt"/>
              </a:rPr>
              <a:t>Chơi </a:t>
            </a:r>
            <a:r>
              <a:rPr lang="vi-VN" b="1" i="0" dirty="0" err="1">
                <a:effectLst/>
                <a:latin typeface="+mj-lt"/>
              </a:rPr>
              <a:t>bịt</a:t>
            </a:r>
            <a:r>
              <a:rPr lang="vi-VN" b="1" i="0" dirty="0">
                <a:effectLst/>
                <a:latin typeface="+mj-lt"/>
              </a:rPr>
              <a:t> </a:t>
            </a:r>
            <a:r>
              <a:rPr lang="vi-VN" b="1" i="0" dirty="0" err="1">
                <a:effectLst/>
                <a:latin typeface="+mj-lt"/>
              </a:rPr>
              <a:t>mắt</a:t>
            </a:r>
            <a:r>
              <a:rPr lang="vi-VN" b="1" i="0" dirty="0">
                <a:effectLst/>
                <a:latin typeface="+mj-lt"/>
              </a:rPr>
              <a:t> </a:t>
            </a:r>
            <a:r>
              <a:rPr lang="vi-VN" b="1" i="0" dirty="0" err="1">
                <a:effectLst/>
                <a:latin typeface="+mj-lt"/>
              </a:rPr>
              <a:t>sẽ</a:t>
            </a:r>
            <a:r>
              <a:rPr lang="vi-VN" b="1" i="0" dirty="0">
                <a:effectLst/>
                <a:latin typeface="+mj-lt"/>
              </a:rPr>
              <a:t> không an </a:t>
            </a:r>
            <a:r>
              <a:rPr lang="vi-VN" b="1" i="0" dirty="0" err="1">
                <a:effectLst/>
                <a:latin typeface="+mj-lt"/>
              </a:rPr>
              <a:t>toàn</a:t>
            </a:r>
            <a:r>
              <a:rPr lang="vi-VN" b="1" i="0" dirty="0">
                <a:effectLst/>
                <a:latin typeface="+mj-lt"/>
              </a:rPr>
              <a:t> cho </a:t>
            </a:r>
            <a:r>
              <a:rPr lang="vi-VN" b="1" i="0" dirty="0" err="1">
                <a:effectLst/>
                <a:latin typeface="+mj-lt"/>
              </a:rPr>
              <a:t>bản</a:t>
            </a:r>
            <a:r>
              <a:rPr lang="vi-VN" b="1" i="0" dirty="0">
                <a:effectLst/>
                <a:latin typeface="+mj-lt"/>
              </a:rPr>
              <a:t> thân, </a:t>
            </a:r>
            <a:r>
              <a:rPr lang="vi-VN" b="1" i="0" dirty="0" err="1">
                <a:effectLst/>
                <a:latin typeface="+mj-lt"/>
              </a:rPr>
              <a:t>dễ</a:t>
            </a:r>
            <a:r>
              <a:rPr lang="vi-VN" b="1" i="0" dirty="0">
                <a:effectLst/>
                <a:latin typeface="+mj-lt"/>
              </a:rPr>
              <a:t> </a:t>
            </a:r>
            <a:r>
              <a:rPr lang="vi-VN" b="1" i="0" dirty="0" err="1">
                <a:effectLst/>
                <a:latin typeface="+mj-lt"/>
              </a:rPr>
              <a:t>bị</a:t>
            </a:r>
            <a:r>
              <a:rPr lang="vi-VN" b="1" i="0" dirty="0">
                <a:effectLst/>
                <a:latin typeface="+mj-lt"/>
              </a:rPr>
              <a:t> </a:t>
            </a:r>
            <a:r>
              <a:rPr lang="vi-VN" b="1" i="0" dirty="0" err="1">
                <a:effectLst/>
                <a:latin typeface="+mj-lt"/>
              </a:rPr>
              <a:t>vấp</a:t>
            </a:r>
            <a:r>
              <a:rPr lang="vi-VN" b="1" i="0" dirty="0">
                <a:effectLst/>
                <a:latin typeface="+mj-lt"/>
              </a:rPr>
              <a:t> </a:t>
            </a:r>
            <a:r>
              <a:rPr lang="vi-VN" b="1" i="0" dirty="0" err="1">
                <a:effectLst/>
                <a:latin typeface="+mj-lt"/>
              </a:rPr>
              <a:t>ngã</a:t>
            </a:r>
            <a:endParaRPr lang="x-none" b="1" dirty="0"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4A5E6FD-C395-B764-6F57-C9EA2AC7F6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30" y="3562826"/>
            <a:ext cx="5022574" cy="28498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451769B-6436-5CB6-7860-DF42B9B315F7}"/>
              </a:ext>
            </a:extLst>
          </p:cNvPr>
          <p:cNvSpPr txBox="1"/>
          <p:nvPr/>
        </p:nvSpPr>
        <p:spPr>
          <a:xfrm>
            <a:off x="6040582" y="6359637"/>
            <a:ext cx="6151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i="0" dirty="0" err="1">
                <a:effectLst/>
                <a:latin typeface="+mj-lt"/>
              </a:rPr>
              <a:t>Bạn</a:t>
            </a:r>
            <a:r>
              <a:rPr lang="vi-VN" b="1" i="0" dirty="0">
                <a:effectLst/>
                <a:latin typeface="+mj-lt"/>
              </a:rPr>
              <a:t> nam chơi đu cây </a:t>
            </a:r>
            <a:r>
              <a:rPr lang="vi-VN" b="1" i="0" dirty="0" err="1">
                <a:effectLst/>
                <a:latin typeface="+mj-lt"/>
              </a:rPr>
              <a:t>sẽ</a:t>
            </a:r>
            <a:r>
              <a:rPr lang="vi-VN" b="1" i="0" dirty="0">
                <a:effectLst/>
                <a:latin typeface="+mj-lt"/>
              </a:rPr>
              <a:t> không an </a:t>
            </a:r>
            <a:r>
              <a:rPr lang="vi-VN" b="1" i="0" dirty="0" err="1">
                <a:effectLst/>
                <a:latin typeface="+mj-lt"/>
              </a:rPr>
              <a:t>toàn</a:t>
            </a:r>
            <a:r>
              <a:rPr lang="vi-VN" b="1" i="0" dirty="0">
                <a:effectLst/>
                <a:latin typeface="+mj-lt"/>
              </a:rPr>
              <a:t> cho </a:t>
            </a:r>
            <a:r>
              <a:rPr lang="vi-VN" b="1" i="0" dirty="0" err="1">
                <a:effectLst/>
                <a:latin typeface="+mj-lt"/>
              </a:rPr>
              <a:t>bản</a:t>
            </a:r>
            <a:r>
              <a:rPr lang="vi-VN" b="1" i="0" dirty="0">
                <a:effectLst/>
                <a:latin typeface="+mj-lt"/>
              </a:rPr>
              <a:t> thân </a:t>
            </a:r>
            <a:r>
              <a:rPr lang="vi-VN" b="1" i="0" dirty="0" err="1">
                <a:effectLst/>
                <a:latin typeface="+mj-lt"/>
              </a:rPr>
              <a:t>và</a:t>
            </a:r>
            <a:r>
              <a:rPr lang="vi-VN" b="1" i="0" dirty="0">
                <a:effectLst/>
                <a:latin typeface="+mj-lt"/>
              </a:rPr>
              <a:t> </a:t>
            </a:r>
            <a:r>
              <a:rPr lang="vi-VN" b="1" i="0" dirty="0" err="1">
                <a:effectLst/>
                <a:latin typeface="+mj-lt"/>
              </a:rPr>
              <a:t>các</a:t>
            </a:r>
            <a:r>
              <a:rPr lang="vi-VN" b="1" i="0" dirty="0">
                <a:effectLst/>
                <a:latin typeface="+mj-lt"/>
              </a:rPr>
              <a:t> </a:t>
            </a:r>
            <a:r>
              <a:rPr lang="vi-VN" b="1" i="0" dirty="0" err="1">
                <a:effectLst/>
                <a:latin typeface="+mj-lt"/>
              </a:rPr>
              <a:t>bạn</a:t>
            </a:r>
            <a:r>
              <a:rPr lang="vi-VN" b="1" i="0" dirty="0">
                <a:effectLst/>
                <a:latin typeface="+mj-lt"/>
              </a:rPr>
              <a:t> </a:t>
            </a:r>
            <a:r>
              <a:rPr lang="vi-VN" b="1" i="0" dirty="0" err="1">
                <a:effectLst/>
                <a:latin typeface="+mj-lt"/>
              </a:rPr>
              <a:t>ngồi</a:t>
            </a:r>
            <a:r>
              <a:rPr lang="vi-VN" b="1" i="0" dirty="0">
                <a:effectLst/>
                <a:latin typeface="+mj-lt"/>
              </a:rPr>
              <a:t> </a:t>
            </a:r>
            <a:r>
              <a:rPr lang="vi-VN" b="1" i="0" dirty="0" err="1">
                <a:effectLst/>
                <a:latin typeface="+mj-lt"/>
              </a:rPr>
              <a:t>ghế</a:t>
            </a:r>
            <a:r>
              <a:rPr lang="vi-VN" b="1" i="0" dirty="0">
                <a:effectLst/>
                <a:latin typeface="+mj-lt"/>
              </a:rPr>
              <a:t> </a:t>
            </a:r>
            <a:r>
              <a:rPr lang="vi-VN" b="1" i="0" dirty="0" err="1">
                <a:effectLst/>
                <a:latin typeface="+mj-lt"/>
              </a:rPr>
              <a:t>đá</a:t>
            </a:r>
            <a:r>
              <a:rPr lang="vi-VN" b="1" i="0" dirty="0">
                <a:effectLst/>
                <a:latin typeface="+mj-lt"/>
              </a:rPr>
              <a:t>.</a:t>
            </a:r>
            <a:endParaRPr lang="x-non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893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3548"/>
            <a:ext cx="12192000" cy="199445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2570" y="447843"/>
            <a:ext cx="8491917" cy="553994"/>
          </a:xfrm>
          <a:prstGeom prst="rect">
            <a:avLst/>
          </a:prstGeom>
          <a:solidFill>
            <a:srgbClr val="F5C1D7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nl-N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4: Giới thiệu các hoạt động ở trường mình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03144" y="2742226"/>
            <a:ext cx="8864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1113" algn="l"/>
              </a:tabLst>
            </a:pPr>
            <a:r>
              <a:rPr kumimoji="0" lang="nl-NL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Kể về một số hoạt động diễn ra ở trường mình.</a:t>
            </a:r>
            <a:endParaRPr kumimoji="0" lang="en-US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2208" y="1485413"/>
            <a:ext cx="3092824" cy="658906"/>
            <a:chOff x="251204" y="64507"/>
            <a:chExt cx="4155142" cy="755374"/>
          </a:xfrm>
        </p:grpSpPr>
        <p:sp>
          <p:nvSpPr>
            <p:cNvPr id="9" name="Rectangle 8"/>
            <p:cNvSpPr/>
            <p:nvPr/>
          </p:nvSpPr>
          <p:spPr>
            <a:xfrm>
              <a:off x="265238" y="64507"/>
              <a:ext cx="3922644" cy="755374"/>
            </a:xfrm>
            <a:prstGeom prst="rect">
              <a:avLst/>
            </a:prstGeom>
            <a:solidFill>
              <a:srgbClr val="F2AC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204" y="203884"/>
              <a:ext cx="4155142" cy="52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n w="0"/>
                  <a:solidFill>
                    <a:srgbClr val="0000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400" b="1" dirty="0" smtClean="0">
                  <a:ln w="0"/>
                  <a:solidFill>
                    <a:srgbClr val="0000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n w="0"/>
                  <a:solidFill>
                    <a:srgbClr val="0000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b="1" dirty="0" smtClean="0">
                  <a:ln w="0"/>
                  <a:solidFill>
                    <a:srgbClr val="0000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n w="0"/>
                  <a:solidFill>
                    <a:srgbClr val="0000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b="1" dirty="0" smtClean="0">
                  <a:ln w="0"/>
                  <a:solidFill>
                    <a:srgbClr val="0000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22414" y="3497600"/>
            <a:ext cx="101768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1113" algn="l"/>
              </a:tabLst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endParaRPr kumimoji="0" lang="en-US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280</Words>
  <Application>Microsoft Office PowerPoint</Application>
  <PresentationFormat>Widescreen</PresentationFormat>
  <Paragraphs>26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phonglanmc82@gmail.com</dc:creator>
  <cp:lastModifiedBy>ASUS</cp:lastModifiedBy>
  <cp:revision>41</cp:revision>
  <dcterms:created xsi:type="dcterms:W3CDTF">2022-10-18T07:07:04Z</dcterms:created>
  <dcterms:modified xsi:type="dcterms:W3CDTF">2024-11-30T11:46:05Z</dcterms:modified>
</cp:coreProperties>
</file>