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96" r:id="rId2"/>
    <p:sldMasterId id="2147483708" r:id="rId3"/>
    <p:sldMasterId id="2147483720" r:id="rId4"/>
  </p:sldMasterIdLst>
  <p:notesMasterIdLst>
    <p:notesMasterId r:id="rId25"/>
  </p:notesMasterIdLst>
  <p:sldIdLst>
    <p:sldId id="282" r:id="rId5"/>
    <p:sldId id="284" r:id="rId6"/>
    <p:sldId id="264" r:id="rId7"/>
    <p:sldId id="308" r:id="rId8"/>
    <p:sldId id="266" r:id="rId9"/>
    <p:sldId id="268" r:id="rId10"/>
    <p:sldId id="269" r:id="rId11"/>
    <p:sldId id="270" r:id="rId12"/>
    <p:sldId id="271" r:id="rId13"/>
    <p:sldId id="309" r:id="rId14"/>
    <p:sldId id="310" r:id="rId15"/>
    <p:sldId id="311" r:id="rId16"/>
    <p:sldId id="312" r:id="rId17"/>
    <p:sldId id="297" r:id="rId18"/>
    <p:sldId id="298" r:id="rId19"/>
    <p:sldId id="299" r:id="rId20"/>
    <p:sldId id="300" r:id="rId21"/>
    <p:sldId id="301" r:id="rId22"/>
    <p:sldId id="302" r:id="rId23"/>
    <p:sldId id="303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.VnAvant" panose="020B0604020202020204"/>
      <p:regular r:id="rId30"/>
      <p:bold r:id="rId31"/>
      <p:italic r:id="rId32"/>
      <p:boldItalic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C63B23B-7F72-3E42-B351-C0BEC6861355}">
          <p14:sldIdLst>
            <p14:sldId id="282"/>
          </p14:sldIdLst>
        </p14:section>
        <p14:section name="Warm-up" id="{C5839CD2-8040-4546-9DED-C369203A3BB9}">
          <p14:sldIdLst>
            <p14:sldId id="284"/>
            <p14:sldId id="264"/>
          </p14:sldIdLst>
        </p14:section>
        <p14:section name="Listen and chant" id="{C6C1F7C9-0FEB-3649-AF11-91214C42E413}">
          <p14:sldIdLst>
            <p14:sldId id="308"/>
            <p14:sldId id="266"/>
            <p14:sldId id="268"/>
            <p14:sldId id="269"/>
            <p14:sldId id="270"/>
            <p14:sldId id="271"/>
            <p14:sldId id="309"/>
          </p14:sldIdLst>
        </p14:section>
        <p14:section name="Listen and tick" id="{82AF718C-E401-1448-AB7E-D69335985D8E}">
          <p14:sldIdLst>
            <p14:sldId id="310"/>
            <p14:sldId id="311"/>
          </p14:sldIdLst>
        </p14:section>
        <p14:section name="Look and trace" id="{3033F9BB-F0E4-0E42-B4EB-274A0B4418B8}">
          <p14:sldIdLst>
            <p14:sldId id="312"/>
          </p14:sldIdLst>
        </p14:section>
        <p14:section name="Game" id="{BBC93B4E-26C3-184D-BDB4-117660A3C818}">
          <p14:sldIdLst>
            <p14:sldId id="297"/>
            <p14:sldId id="298"/>
            <p14:sldId id="299"/>
            <p14:sldId id="300"/>
            <p14:sldId id="301"/>
            <p14:sldId id="302"/>
            <p14:sldId id="303"/>
          </p14:sldIdLst>
        </p14:section>
        <p14:section name="Wrap-up" id="{1D5D9BB9-BEA7-A646-8D2C-68DF6E506DF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0" autoAdjust="0"/>
    <p:restoredTop sz="52225" autoAdjust="0"/>
  </p:normalViewPr>
  <p:slideViewPr>
    <p:cSldViewPr>
      <p:cViewPr varScale="1">
        <p:scale>
          <a:sx n="38" d="100"/>
          <a:sy n="38" d="100"/>
        </p:scale>
        <p:origin x="2256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9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0AFB69-E1D3-451D-9652-34F313C6917F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5B514-C6A6-4DD6-A832-E861ED01E4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Goals</a:t>
            </a:r>
            <a:r>
              <a:rPr lang="en-US" dirty="0"/>
              <a:t>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say the sound of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</a:p>
          <a:p>
            <a:pPr marL="171450" indent="-171450">
              <a:buFontTx/>
              <a:buChar char="-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listen, recognize the words and tick the correct boxes.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trace the letter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279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3341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trace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(upper case and lower case).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Pupils write letter in the air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and pupils write letter “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in the air. (Teacher can make it fast or slowly)</a:t>
            </a:r>
            <a:r>
              <a:rPr lang="en-VN" dirty="0" smtClean="0">
                <a:effectLst/>
              </a:rPr>
              <a:t> </a:t>
            </a:r>
          </a:p>
          <a:p>
            <a:pPr marL="171450" indent="-171450">
              <a:buFontTx/>
              <a:buChar char="-"/>
            </a:pPr>
            <a:r>
              <a:rPr lang="en-US" dirty="0" smtClean="0">
                <a:effectLst/>
              </a:rPr>
              <a:t>Teacher </a:t>
            </a:r>
            <a:r>
              <a:rPr lang="en-VN" dirty="0" smtClean="0">
                <a:effectLst/>
              </a:rPr>
              <a:t>model</a:t>
            </a:r>
            <a:r>
              <a:rPr lang="en-SG" dirty="0" smtClean="0">
                <a:effectLst/>
              </a:rPr>
              <a:t>s</a:t>
            </a:r>
            <a:r>
              <a:rPr lang="en-VN" dirty="0" smtClean="0">
                <a:effectLst/>
              </a:rPr>
              <a:t> the writing</a:t>
            </a:r>
            <a:r>
              <a:rPr lang="en-US" dirty="0" smtClean="0">
                <a:effectLst/>
              </a:rPr>
              <a:t>.</a:t>
            </a:r>
            <a:r>
              <a:rPr lang="en-VN" dirty="0" smtClean="0">
                <a:effectLst/>
              </a:rPr>
              <a:t> </a:t>
            </a:r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Look and trace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writes letter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look and trace in their books.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team to finish can get bonus stars. </a:t>
            </a:r>
            <a:r>
              <a:rPr lang="en-SG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5999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Review the chant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6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Back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has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pupil from each team in a turn. Pupils stand with their backs turning to the board.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slide a sentence from the chant. Pupils describe it by doing actions. Pupils guess the sentence.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whole class read again at the end of each turn.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29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pictures and vocabulary on slide. Pupils read.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numbers the picture from 1 to 4.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calls a number. Pupils say the words. Pupils practice the game a few times as a class.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has 1 pupil from each team in a turn. Pupils say the words as T calls a number. Faster team gets more star.</a:t>
            </a:r>
            <a:r>
              <a:rPr lang="en-VN" dirty="0">
                <a:effectLst/>
              </a:rPr>
              <a:t>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068A8-C386-4CDF-A0C5-BF390C788E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5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say the sound of the letter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I/</a:t>
            </a:r>
            <a:r>
              <a:rPr lang="en-US" sz="1200" i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 words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chicken, chips, fish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milk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a chant correctly.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483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Read. Listen and repeat the chant.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shows the chant on slide. Whole class read together.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audio. Pupils listen through, then listen and repeat.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then chant and clap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chant in teams.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21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chant and do actions.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do actions to describe the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do the actions as teams. Then pupils chant and do the actions along.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Example: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(clap), I (clap),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Fish (action) and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chips.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(action)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8526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741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chant as teams and individually. </a:t>
            </a:r>
            <a:endParaRPr lang="en-US" baseline="0" dirty="0" smtClean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D5B514-C6A6-4DD6-A832-E861ED01E49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11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 smtClean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 smtClean="0"/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listen, recognize the words and tick the correct boxes.</a:t>
            </a:r>
            <a:b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Listen and tick the correct picture.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writes words on the board.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and does actions: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Listen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(put hands on one ear)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tick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(write a tick in the air). Pupils follow.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audio. Pupils do the tasks.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pupils finish, Teacher plays the audio again, pause at each question and checks answer. </a:t>
            </a:r>
            <a:endParaRPr lang="en-US" dirty="0" smtClean="0"/>
          </a:p>
          <a:p>
            <a:endParaRPr lang="en-US" sz="1200" b="1" i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3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says a word, pupils go to the board and touch the correct picture.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349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4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32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15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7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7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29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792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89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83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149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61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83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91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317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843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8739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51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370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7434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4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4654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9278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6285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544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42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475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74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6643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9959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6747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380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2333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8327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0434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570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195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300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62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804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2866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9090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9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319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6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18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8" indent="0">
              <a:buNone/>
              <a:defRPr sz="1200"/>
            </a:lvl2pPr>
            <a:lvl3pPr marL="914354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18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96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12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039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45E1D-F3A2-4E16-B159-15E7F3E132CB}" type="datetimeFigureOut">
              <a:rPr lang="en-US" smtClean="0"/>
              <a:pPr/>
              <a:t>11/29/2024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3A85E-4A4F-4B31-B43D-E3530B9291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2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5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82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3" y="1258279"/>
            <a:ext cx="8359883" cy="2976344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5 – Lesson 2</a:t>
            </a:r>
            <a:r>
              <a:rPr lang="en-US" sz="6600">
                <a:solidFill>
                  <a:srgbClr val="FFFFFF"/>
                </a:solidFill>
              </a:rPr>
              <a:t/>
            </a:r>
            <a:br>
              <a:rPr lang="en-US" sz="6600">
                <a:solidFill>
                  <a:srgbClr val="FFFFFF"/>
                </a:solidFill>
              </a:rPr>
            </a:br>
            <a:r>
              <a:rPr lang="en-US" sz="6600">
                <a:solidFill>
                  <a:srgbClr val="FFFFFF"/>
                </a:solidFill>
              </a:rPr>
              <a:t>At</a:t>
            </a:r>
            <a:r>
              <a:rPr lang="en-US" sz="6700">
                <a:solidFill>
                  <a:srgbClr val="FFFFFF"/>
                </a:solidFill>
              </a:rPr>
              <a:t> </a:t>
            </a:r>
            <a:r>
              <a:rPr lang="en-US" sz="6700" dirty="0">
                <a:solidFill>
                  <a:srgbClr val="FFFFFF"/>
                </a:solidFill>
              </a:rPr>
              <a:t>the fish </a:t>
            </a:r>
            <a:r>
              <a:rPr lang="en-US" sz="6700">
                <a:solidFill>
                  <a:srgbClr val="FFFFFF"/>
                </a:solidFill>
              </a:rPr>
              <a:t>and chip </a:t>
            </a:r>
            <a:r>
              <a:rPr lang="en-US" sz="6700" dirty="0">
                <a:solidFill>
                  <a:srgbClr val="FFFFFF"/>
                </a:solidFill>
              </a:rPr>
              <a:t>shop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27594" y="5318996"/>
            <a:ext cx="7062675" cy="723671"/>
          </a:xfrm>
        </p:spPr>
        <p:txBody>
          <a:bodyPr anchor="t">
            <a:normAutofit/>
          </a:bodyPr>
          <a:lstStyle/>
          <a:p>
            <a:pPr algn="l"/>
            <a:endParaRPr lang="en-US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8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48947" y="51816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89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247903" y="4643446"/>
            <a:ext cx="7791451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tick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163869" y="2538267"/>
            <a:ext cx="4161575" cy="1969000"/>
            <a:chOff x="3519814" y="2155629"/>
            <a:chExt cx="5548767" cy="262533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9814" y="2209547"/>
              <a:ext cx="2576186" cy="257141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377" y="2155629"/>
              <a:ext cx="2630204" cy="2625333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2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Listen and tick</a:t>
            </a:r>
          </a:p>
        </p:txBody>
      </p:sp>
      <p:pic>
        <p:nvPicPr>
          <p:cNvPr id="7" name="Track 028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51525" y="3757613"/>
            <a:ext cx="487363" cy="487362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851" y="1628932"/>
            <a:ext cx="7143751" cy="52321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86800" y="3200400"/>
            <a:ext cx="533400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5867400"/>
            <a:ext cx="533400" cy="533400"/>
          </a:xfrm>
          <a:prstGeom prst="rect">
            <a:avLst/>
          </a:prstGeom>
        </p:spPr>
      </p:pic>
      <p:pic>
        <p:nvPicPr>
          <p:cNvPr id="8" name="Track 02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981656" y="838200"/>
            <a:ext cx="352344" cy="35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46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8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87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965CC-DC8C-45E4-AE7A-5F00F6A9F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4094" y="4922051"/>
            <a:ext cx="7703820" cy="702471"/>
          </a:xfrm>
        </p:spPr>
        <p:txBody>
          <a:bodyPr vert="horz" lIns="68580" tIns="34291" rIns="68580" bIns="34291" rtlCol="0" anchor="ctr">
            <a:normAutofit/>
          </a:bodyPr>
          <a:lstStyle/>
          <a:p>
            <a:pPr algn="ctr"/>
            <a:endParaRPr lang="en-US" sz="3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654" y="1825632"/>
            <a:ext cx="7886700" cy="3003551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554286" y="2578309"/>
            <a:ext cx="3006356" cy="1325407"/>
            <a:chOff x="3657600" y="2301070"/>
            <a:chExt cx="5219047" cy="247989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2301070"/>
              <a:ext cx="2479892" cy="247989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0128" y="2301070"/>
              <a:ext cx="2296519" cy="2479892"/>
            </a:xfrm>
            <a:prstGeom prst="rect">
              <a:avLst/>
            </a:prstGeom>
          </p:spPr>
        </p:pic>
      </p:grpSp>
      <p:sp>
        <p:nvSpPr>
          <p:cNvPr id="10" name="Title 1">
            <a:extLst>
              <a:ext uri="{FF2B5EF4-FFF2-40B4-BE49-F238E27FC236}">
                <a16:creationId xmlns:a16="http://schemas.microsoft.com/office/drawing/2014/main" id="{4DD6D908-561F-4A67-8570-9E21D10AE19C}"/>
              </a:ext>
            </a:extLst>
          </p:cNvPr>
          <p:cNvSpPr txBox="1">
            <a:spLocks/>
          </p:cNvSpPr>
          <p:nvPr/>
        </p:nvSpPr>
        <p:spPr>
          <a:xfrm>
            <a:off x="2152654" y="3919334"/>
            <a:ext cx="7886700" cy="616745"/>
          </a:xfrm>
          <a:prstGeom prst="rect">
            <a:avLst/>
          </a:prstGeom>
        </p:spPr>
        <p:txBody>
          <a:bodyPr vert="horz" lIns="68580" tIns="34291" rIns="68580" bIns="34291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Look and trace</a:t>
            </a:r>
          </a:p>
        </p:txBody>
      </p:sp>
    </p:spTree>
    <p:extLst>
      <p:ext uri="{BB962C8B-B14F-4D97-AF65-F5344CB8AC3E}">
        <p14:creationId xmlns:p14="http://schemas.microsoft.com/office/powerpoint/2010/main" val="56883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7324" y="1905008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/>
            </a:r>
            <a:b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GAME</a:t>
            </a:r>
          </a:p>
        </p:txBody>
      </p:sp>
    </p:spTree>
    <p:extLst>
      <p:ext uri="{BB962C8B-B14F-4D97-AF65-F5344CB8AC3E}">
        <p14:creationId xmlns:p14="http://schemas.microsoft.com/office/powerpoint/2010/main" val="361405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f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sh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9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886200" y="2590806"/>
            <a:ext cx="4724400" cy="158781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ps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657600" y="2590805"/>
            <a:ext cx="5181600" cy="1587813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3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38603" y="2514608"/>
            <a:ext cx="4226859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m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lk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29000" y="2514603"/>
            <a:ext cx="52578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743200" y="2743200"/>
            <a:ext cx="63246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F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sh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ps</a:t>
            </a:r>
          </a:p>
          <a:p>
            <a:pPr marL="0" indent="0">
              <a:buNone/>
            </a:pPr>
            <a:endParaRPr lang="en-US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743200" y="2743199"/>
            <a:ext cx="64770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2438400" y="2743200"/>
            <a:ext cx="7620000" cy="16002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000" b="1" dirty="0">
                <a:latin typeface=".VnAvant" panose="020B7200000000000000" pitchFamily="34" charset="0"/>
              </a:rPr>
              <a:t>M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lk</a:t>
            </a:r>
            <a:r>
              <a:rPr lang="en-US" sz="6000" dirty="0">
                <a:latin typeface=".VnAvant" panose="020B7200000000000000" pitchFamily="34" charset="0"/>
              </a:rPr>
              <a:t> and </a:t>
            </a:r>
            <a:r>
              <a:rPr lang="en-US" sz="6000" b="1" dirty="0">
                <a:latin typeface=".VnAvant" panose="020B7200000000000000" pitchFamily="34" charset="0"/>
              </a:rPr>
              <a:t>ch</a:t>
            </a:r>
            <a:r>
              <a:rPr lang="en-US" sz="6000" b="1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6000" b="1" dirty="0">
                <a:latin typeface=".VnAvant" panose="020B7200000000000000" pitchFamily="34" charset="0"/>
              </a:rPr>
              <a:t>cken</a:t>
            </a:r>
          </a:p>
          <a:p>
            <a:pPr marL="0" indent="0" algn="ctr">
              <a:buNone/>
            </a:pPr>
            <a:endParaRPr lang="en-US" sz="6000" dirty="0">
              <a:latin typeface=".VnAvant" panose="020B7200000000000000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590800" y="2743199"/>
            <a:ext cx="7467600" cy="16002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53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24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5200" y="2043672"/>
            <a:ext cx="5257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306671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819400" y="2514607"/>
            <a:ext cx="6248400" cy="16189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 err="1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dirty="0">
                <a:latin typeface="+mj-lt"/>
              </a:rPr>
              <a:t>, </a:t>
            </a:r>
            <a:r>
              <a:rPr lang="en-US" sz="6600" b="1" dirty="0">
                <a:latin typeface="+mj-lt"/>
              </a:rPr>
              <a:t>ch</a:t>
            </a:r>
            <a:r>
              <a:rPr lang="en-US" sz="6600" b="1" dirty="0">
                <a:solidFill>
                  <a:srgbClr val="FF0000"/>
                </a:solidFill>
                <a:latin typeface="+mj-lt"/>
              </a:rPr>
              <a:t>i</a:t>
            </a:r>
            <a:r>
              <a:rPr lang="en-US" sz="6600" b="1" dirty="0">
                <a:latin typeface="+mj-lt"/>
              </a:rPr>
              <a:t>cken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971800" y="2514603"/>
            <a:ext cx="5715000" cy="1618939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0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9" t="19820" r="14663" b="19307"/>
          <a:stretch/>
        </p:blipFill>
        <p:spPr bwMode="auto">
          <a:xfrm>
            <a:off x="5410203" y="837826"/>
            <a:ext cx="2161603" cy="123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40" t="13693" r="27534" b="10270"/>
          <a:stretch/>
        </p:blipFill>
        <p:spPr bwMode="auto">
          <a:xfrm>
            <a:off x="1828805" y="1721123"/>
            <a:ext cx="1375684" cy="14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8018" r="15574" b="18378"/>
          <a:stretch/>
        </p:blipFill>
        <p:spPr bwMode="auto">
          <a:xfrm>
            <a:off x="8240167" y="2844717"/>
            <a:ext cx="2427841" cy="132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88" t="12972" r="33233" b="8649"/>
          <a:stretch/>
        </p:blipFill>
        <p:spPr bwMode="auto">
          <a:xfrm>
            <a:off x="3886207" y="3706279"/>
            <a:ext cx="1083839" cy="1583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34000" y="2041083"/>
            <a:ext cx="2819400" cy="1143000"/>
          </a:xfrm>
        </p:spPr>
        <p:txBody>
          <a:bodyPr>
            <a:noAutofit/>
          </a:bodyPr>
          <a:lstStyle/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cken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219200" y="58738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ch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ps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985999" y="170171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pc="300" dirty="0">
                <a:latin typeface=".VnAvant" panose="020B7200000000000000" pitchFamily="34" charset="0"/>
              </a:rPr>
              <a:t>f</a:t>
            </a:r>
            <a:r>
              <a:rPr lang="en-US" sz="3600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z="3600" b="1" spc="300" dirty="0">
                <a:latin typeface=".VnAvant" panose="020B7200000000000000" pitchFamily="34" charset="0"/>
              </a:rPr>
              <a:t>sh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24200" y="2642007"/>
            <a:ext cx="2819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133600" y="3420525"/>
            <a:ext cx="685800" cy="57150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4085219" y="5410205"/>
            <a:ext cx="685800" cy="571500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324600" y="3157158"/>
            <a:ext cx="685800" cy="57150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9111179" y="4343405"/>
            <a:ext cx="685800" cy="5715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.VnAvant" panose="020B7200000000000000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856445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5">
            <a:extLst>
              <a:ext uri="{FF2B5EF4-FFF2-40B4-BE49-F238E27FC236}">
                <a16:creationId xmlns:a16="http://schemas.microsoft.com/office/drawing/2014/main" id="{7432E11E-988F-405B-B469-66ED44F94F62}"/>
              </a:ext>
            </a:extLst>
          </p:cNvPr>
          <p:cNvSpPr>
            <a:spLocks noGrp="1"/>
          </p:cNvSpPr>
          <p:nvPr/>
        </p:nvSpPr>
        <p:spPr>
          <a:xfrm>
            <a:off x="1838332" y="3980422"/>
            <a:ext cx="8515351" cy="992981"/>
          </a:xfrm>
          <a:prstGeom prst="rect">
            <a:avLst/>
          </a:prstGeom>
        </p:spPr>
        <p:txBody>
          <a:bodyPr vert="horz" lIns="68580" tIns="34291" rIns="68580" bIns="34291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766"/>
            <a:r>
              <a:rPr lang="en-US" sz="4800" b="1" dirty="0">
                <a:solidFill>
                  <a:prstClr val="black"/>
                </a:solidFill>
              </a:rPr>
              <a:t>Listen and chant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084989" y="1884608"/>
            <a:ext cx="4067632" cy="1950247"/>
            <a:chOff x="3457184" y="1635495"/>
            <a:chExt cx="5423509" cy="260032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7184" y="1714419"/>
              <a:ext cx="2526082" cy="252140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5540" y="1635495"/>
              <a:ext cx="2605153" cy="26003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91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>
                <a:latin typeface="Calibri Light" panose="020F0302020204030204" pitchFamily="34" charset="0"/>
                <a:cs typeface="Calibri Light" panose="020F0302020204030204" pitchFamily="34" charset="0"/>
              </a:rPr>
              <a:t>Listen and chant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3"/>
            <a:ext cx="37338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F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sh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ps.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19800" y="1600203"/>
            <a:ext cx="441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 err="1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spc="300" dirty="0">
                <a:latin typeface=".VnAvant" panose="020B7200000000000000" pitchFamily="34" charset="0"/>
              </a:rPr>
              <a:t>,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spc="300" dirty="0">
                <a:latin typeface=".VnAvant" panose="020B7200000000000000" pitchFamily="34" charset="0"/>
              </a:rPr>
              <a:t>M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lk</a:t>
            </a:r>
            <a:r>
              <a:rPr lang="en-US" spc="300" dirty="0">
                <a:latin typeface=".VnAvant" panose="020B7200000000000000" pitchFamily="34" charset="0"/>
              </a:rPr>
              <a:t> and </a:t>
            </a:r>
            <a:r>
              <a:rPr lang="en-US" b="1" spc="300" dirty="0">
                <a:latin typeface=".VnAvant" panose="020B7200000000000000" pitchFamily="34" charset="0"/>
              </a:rPr>
              <a:t>ch</a:t>
            </a:r>
            <a:r>
              <a:rPr lang="en-US" b="1" spc="300" dirty="0">
                <a:solidFill>
                  <a:srgbClr val="FF0000"/>
                </a:solidFill>
                <a:latin typeface=".VnAvant" panose="020B7200000000000000" pitchFamily="34" charset="0"/>
              </a:rPr>
              <a:t>i</a:t>
            </a:r>
            <a:r>
              <a:rPr lang="en-US" b="1" spc="300" dirty="0">
                <a:latin typeface=".VnAvant" panose="020B7200000000000000" pitchFamily="34" charset="0"/>
              </a:rPr>
              <a:t>cken.</a:t>
            </a:r>
          </a:p>
          <a:p>
            <a:pPr marL="0" indent="0">
              <a:buNone/>
            </a:pPr>
            <a:endParaRPr lang="en-US" spc="300" dirty="0">
              <a:latin typeface=".VnAvant" panose="020B7200000000000000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828800" y="1600200"/>
            <a:ext cx="3886200" cy="4114800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943600" y="1524000"/>
            <a:ext cx="4495800" cy="4220424"/>
          </a:xfrm>
          <a:prstGeom prst="round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Track 027_U5_Chan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86403" y="685803"/>
            <a:ext cx="334963" cy="33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9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630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9" t="19891" r="51681" b="52349"/>
          <a:stretch/>
        </p:blipFill>
        <p:spPr bwMode="auto">
          <a:xfrm>
            <a:off x="2514605" y="2176624"/>
            <a:ext cx="7231196" cy="279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389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22295" r="57338" b="50820"/>
          <a:stretch/>
        </p:blipFill>
        <p:spPr bwMode="auto">
          <a:xfrm>
            <a:off x="3189157" y="2057403"/>
            <a:ext cx="5647544" cy="2767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8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79" t="18798" r="56844" b="52131"/>
          <a:stretch/>
        </p:blipFill>
        <p:spPr bwMode="auto">
          <a:xfrm>
            <a:off x="3200405" y="1845683"/>
            <a:ext cx="6113221" cy="33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29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3" t="23825" r="56967" b="50164"/>
          <a:stretch/>
        </p:blipFill>
        <p:spPr bwMode="auto">
          <a:xfrm>
            <a:off x="3700079" y="2072399"/>
            <a:ext cx="5773527" cy="3122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91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685</Words>
  <Application>Microsoft Office PowerPoint</Application>
  <PresentationFormat>Widescreen</PresentationFormat>
  <Paragraphs>116</Paragraphs>
  <Slides>20</Slides>
  <Notes>12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Calibri</vt:lpstr>
      <vt:lpstr>Arial</vt:lpstr>
      <vt:lpstr>.VnAvant</vt:lpstr>
      <vt:lpstr>Calibri Light</vt:lpstr>
      <vt:lpstr>Office Theme</vt:lpstr>
      <vt:lpstr>1_Office Theme</vt:lpstr>
      <vt:lpstr>2_Office Theme</vt:lpstr>
      <vt:lpstr>3_Office Theme</vt:lpstr>
      <vt:lpstr>Unit 5 – Lesson 2 At the fish and chip shop</vt:lpstr>
      <vt:lpstr>Warm-up</vt:lpstr>
      <vt:lpstr>chicken</vt:lpstr>
      <vt:lpstr>PowerPoint Presentation</vt:lpstr>
      <vt:lpstr>Listen and chant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Listen and tick</vt:lpstr>
      <vt:lpstr>PowerPoint Presentation</vt:lpstr>
      <vt:lpstr> GAME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 In the fish and chips shop</dc:title>
  <dc:creator>DANKO</dc:creator>
  <cp:lastModifiedBy>ADMIN</cp:lastModifiedBy>
  <cp:revision>86</cp:revision>
  <dcterms:created xsi:type="dcterms:W3CDTF">2019-11-26T14:53:08Z</dcterms:created>
  <dcterms:modified xsi:type="dcterms:W3CDTF">2024-11-29T13:38:34Z</dcterms:modified>
</cp:coreProperties>
</file>