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8"/>
  </p:notesMasterIdLst>
  <p:sldIdLst>
    <p:sldId id="332" r:id="rId2"/>
    <p:sldId id="258" r:id="rId3"/>
    <p:sldId id="259" r:id="rId4"/>
    <p:sldId id="321" r:id="rId5"/>
    <p:sldId id="275" r:id="rId6"/>
    <p:sldId id="325" r:id="rId7"/>
    <p:sldId id="330" r:id="rId8"/>
    <p:sldId id="323" r:id="rId9"/>
    <p:sldId id="324" r:id="rId10"/>
    <p:sldId id="331" r:id="rId11"/>
    <p:sldId id="326" r:id="rId12"/>
    <p:sldId id="329" r:id="rId13"/>
    <p:sldId id="327" r:id="rId14"/>
    <p:sldId id="333" r:id="rId15"/>
    <p:sldId id="328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  <a:srgbClr val="FF99FF"/>
    <a:srgbClr val="5DBDFF"/>
    <a:srgbClr val="000066"/>
    <a:srgbClr val="CC0000"/>
    <a:srgbClr val="0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3810" autoAdjust="0"/>
  </p:normalViewPr>
  <p:slideViewPr>
    <p:cSldViewPr>
      <p:cViewPr>
        <p:scale>
          <a:sx n="75" d="100"/>
          <a:sy n="75" d="100"/>
        </p:scale>
        <p:origin x="-12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213AD5F-A4FF-4285-9695-C7F48C686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2C62C-C9AA-4243-9FB3-8FD66C1C9BFB}" type="slidenum">
              <a:rPr lang="en-US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67B8A-87EC-4020-9784-CB7455A73678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F45D8-CCFE-459D-B900-767C5A2770C4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E92B2-CFA1-4E86-B515-5318DFE6B4FB}" type="slidenum">
              <a:rPr lang="en-US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E034D-9994-42AD-BF74-29E732F5CF55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52239-1E8C-4052-98B8-C6E4F735ADFC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93CEA-2BAF-46B8-BE63-78A391F058EB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1BF80-9F69-49C9-AA33-0404BA4684EA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28CB6-611C-49A8-8595-9F02AE865ECE}" type="slidenum">
              <a:rPr lang="en-US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FE18C-E0B5-4A24-88E7-2B8BFF63A5F6}" type="slidenum">
              <a:rPr lang="en-US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537CA-0C6F-4FBD-BCD9-3F5F5B048505}" type="slidenum">
              <a:rPr lang="en-US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1B78F-C127-44B9-988E-E6B94F2781BF}" type="slidenum">
              <a:rPr lang="en-US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17D19-6BE4-4E1B-9C7A-4F617A4AE80A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173A7-2F3D-4732-8B80-46350AE68D6E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7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9B36BD-C52F-4046-963C-59A8E9CA6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CCE2-7379-4C0A-8B3C-7D69F8A8C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5173-D7E8-40B9-88A5-D18B09E55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B7C4-D0B3-4189-A778-89FF0DF4F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D1AC-43EA-48C9-A7ED-6912BE64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90AC-5F80-443A-A4A8-68C2119C6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40BEF-C21D-475A-8D46-4563BC5C0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2D1F-3A90-40B5-B301-2478BE0A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15FDC-40D6-4333-A971-FA1B9A97A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102FC-6D6B-4512-AFDB-B9850541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A696-9A4C-4D92-88C7-D345F3A28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76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76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76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76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76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76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76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76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76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6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4E675FB-4A6A-4028-ABBD-3DCACDF85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ho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3838" y="0"/>
            <a:ext cx="9367838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800">
              <a:solidFill>
                <a:srgbClr val="CC0000"/>
              </a:solidFill>
              <a:latin typeface=".VnShelley Allegro" pitchFamily="82" charset="0"/>
            </a:endParaRPr>
          </a:p>
        </p:txBody>
      </p:sp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1143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2). Cách giải một số phương trình mũ đơn giản: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04800" y="15240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b) Đặt ẩn phụ</a:t>
            </a:r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533400" y="6096000"/>
            <a:ext cx="8610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CC0000"/>
                </a:solidFill>
              </a:rPr>
              <a:t>Chú ý:</a:t>
            </a:r>
            <a:r>
              <a:rPr lang="en-US">
                <a:solidFill>
                  <a:srgbClr val="CC0000"/>
                </a:solidFill>
              </a:rPr>
              <a:t> Chọn ẩn phụ thích hợp, đặt điều kiện cho ẩn phụ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62000" y="3492500"/>
            <a:ext cx="7620000" cy="2603500"/>
            <a:chOff x="480" y="2200"/>
            <a:chExt cx="4800" cy="1640"/>
          </a:xfrm>
        </p:grpSpPr>
        <p:sp>
          <p:nvSpPr>
            <p:cNvPr id="3088" name="Line 13"/>
            <p:cNvSpPr>
              <a:spLocks noChangeShapeType="1"/>
            </p:cNvSpPr>
            <p:nvPr/>
          </p:nvSpPr>
          <p:spPr bwMode="auto">
            <a:xfrm>
              <a:off x="480" y="2208"/>
              <a:ext cx="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4"/>
            <p:cNvSpPr>
              <a:spLocks noChangeShapeType="1"/>
            </p:cNvSpPr>
            <p:nvPr/>
          </p:nvSpPr>
          <p:spPr bwMode="auto">
            <a:xfrm>
              <a:off x="480" y="2736"/>
              <a:ext cx="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5"/>
            <p:cNvSpPr>
              <a:spLocks noChangeShapeType="1"/>
            </p:cNvSpPr>
            <p:nvPr/>
          </p:nvSpPr>
          <p:spPr bwMode="auto">
            <a:xfrm>
              <a:off x="480" y="3264"/>
              <a:ext cx="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6"/>
            <p:cNvSpPr>
              <a:spLocks noChangeShapeType="1"/>
            </p:cNvSpPr>
            <p:nvPr/>
          </p:nvSpPr>
          <p:spPr bwMode="auto">
            <a:xfrm>
              <a:off x="480" y="3824"/>
              <a:ext cx="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>
              <a:off x="480" y="2200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>
              <a:off x="5280" y="2200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9"/>
            <p:cNvSpPr>
              <a:spLocks noChangeShapeType="1"/>
            </p:cNvSpPr>
            <p:nvPr/>
          </p:nvSpPr>
          <p:spPr bwMode="auto">
            <a:xfrm>
              <a:off x="2832" y="2208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1219200" y="3657600"/>
            <a:ext cx="2514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Phương trình</a:t>
            </a:r>
          </a:p>
        </p:txBody>
      </p:sp>
      <p:sp>
        <p:nvSpPr>
          <p:cNvPr id="328725" name="Text Box 21"/>
          <p:cNvSpPr txBox="1">
            <a:spLocks noChangeArrowheads="1"/>
          </p:cNvSpPr>
          <p:nvPr/>
        </p:nvSpPr>
        <p:spPr bwMode="auto">
          <a:xfrm>
            <a:off x="5105400" y="3657600"/>
            <a:ext cx="2514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Cách đặt ẩn phụ</a:t>
            </a:r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914400" y="4495800"/>
            <a:ext cx="358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a.A</a:t>
            </a:r>
            <a:r>
              <a:rPr lang="en-US" baseline="38000"/>
              <a:t>2x </a:t>
            </a:r>
            <a:r>
              <a:rPr lang="en-US"/>
              <a:t>+ b.A</a:t>
            </a:r>
            <a:r>
              <a:rPr lang="en-US" baseline="30000"/>
              <a:t>x </a:t>
            </a:r>
            <a:r>
              <a:rPr lang="en-US"/>
              <a:t>+ c = 0 (a</a:t>
            </a:r>
            <a:r>
              <a:rPr lang="en-US">
                <a:cs typeface="Times New Roman" pitchFamily="18" charset="0"/>
              </a:rPr>
              <a:t>≠0)</a:t>
            </a:r>
          </a:p>
        </p:txBody>
      </p:sp>
      <p:sp>
        <p:nvSpPr>
          <p:cNvPr id="328727" name="Text Box 23"/>
          <p:cNvSpPr txBox="1">
            <a:spLocks noChangeArrowheads="1"/>
          </p:cNvSpPr>
          <p:nvPr/>
        </p:nvSpPr>
        <p:spPr bwMode="auto">
          <a:xfrm>
            <a:off x="914400" y="533400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a.A</a:t>
            </a:r>
            <a:r>
              <a:rPr lang="en-US" baseline="38000"/>
              <a:t>x </a:t>
            </a:r>
            <a:r>
              <a:rPr lang="en-US"/>
              <a:t>+ b.A</a:t>
            </a:r>
            <a:r>
              <a:rPr lang="en-US" baseline="30000"/>
              <a:t>-x </a:t>
            </a:r>
            <a:r>
              <a:rPr lang="en-US"/>
              <a:t>+ c = 0 (a</a:t>
            </a:r>
            <a:r>
              <a:rPr lang="en-US">
                <a:cs typeface="Times New Roman" pitchFamily="18" charset="0"/>
              </a:rPr>
              <a:t>≠0)</a:t>
            </a:r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4572000" y="4495800"/>
            <a:ext cx="358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Đặt t = A</a:t>
            </a:r>
            <a:r>
              <a:rPr lang="en-US" baseline="30000"/>
              <a:t>x</a:t>
            </a:r>
            <a:r>
              <a:rPr lang="en-US"/>
              <a:t>, điều kiện t &gt; 0 </a:t>
            </a: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4572000" y="5334000"/>
            <a:ext cx="358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Đặt t = A</a:t>
            </a:r>
            <a:r>
              <a:rPr lang="en-US" baseline="30000"/>
              <a:t>x</a:t>
            </a:r>
            <a:r>
              <a:rPr lang="en-US"/>
              <a:t>, điều kiện t &gt; 0 </a:t>
            </a:r>
          </a:p>
        </p:txBody>
      </p:sp>
      <p:graphicFrame>
        <p:nvGraphicFramePr>
          <p:cNvPr id="3074" name="Object 36"/>
          <p:cNvGraphicFramePr>
            <a:graphicFrameLocks noChangeAspect="1"/>
          </p:cNvGraphicFramePr>
          <p:nvPr/>
        </p:nvGraphicFramePr>
        <p:xfrm>
          <a:off x="2362200" y="2406650"/>
          <a:ext cx="3352800" cy="744538"/>
        </p:xfrm>
        <a:graphic>
          <a:graphicData uri="http://schemas.openxmlformats.org/presentationml/2006/ole">
            <p:oleObj spid="_x0000_s3074" name="Equation" r:id="rId4" imgW="1028520" imgH="228600" progId="Equation.DSMT4">
              <p:embed/>
            </p:oleObj>
          </a:graphicData>
        </a:graphic>
      </p:graphicFrame>
      <p:graphicFrame>
        <p:nvGraphicFramePr>
          <p:cNvPr id="3075" name="Object 37"/>
          <p:cNvGraphicFramePr>
            <a:graphicFrameLocks noChangeAspect="1"/>
          </p:cNvGraphicFramePr>
          <p:nvPr/>
        </p:nvGraphicFramePr>
        <p:xfrm>
          <a:off x="2473325" y="1752600"/>
          <a:ext cx="4003675" cy="693738"/>
        </p:xfrm>
        <a:graphic>
          <a:graphicData uri="http://schemas.openxmlformats.org/presentationml/2006/ole">
            <p:oleObj spid="_x0000_s3075" name="Equation" r:id="rId5" imgW="13204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4" grpId="0"/>
      <p:bldP spid="328724" grpId="0"/>
      <p:bldP spid="328725" grpId="0"/>
      <p:bldP spid="328726" grpId="0"/>
      <p:bldP spid="328727" grpId="0"/>
      <p:bldP spid="328738" grpId="0"/>
      <p:bldP spid="3287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800">
              <a:solidFill>
                <a:srgbClr val="CC0000"/>
              </a:solidFill>
              <a:latin typeface=".VnShelley Allegro" pitchFamily="82" charset="0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I. Phương trình mũ: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1600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1). Phương trình mũ cơ bản: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400" y="2057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2). Cách giải một số phương trình mũ đơn giản: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24384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a) Đưa về cùng cơ số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b) Đặt ẩn phụ: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304800" y="5313363"/>
            <a:ext cx="8610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Ví dụ :</a:t>
            </a:r>
            <a:r>
              <a:rPr lang="en-US"/>
              <a:t> Giải phương trình:</a:t>
            </a:r>
          </a:p>
        </p:txBody>
      </p:sp>
      <p:sp>
        <p:nvSpPr>
          <p:cNvPr id="302091" name="Text Box 11"/>
          <p:cNvSpPr txBox="1">
            <a:spLocks noChangeArrowheads="1"/>
          </p:cNvSpPr>
          <p:nvPr/>
        </p:nvSpPr>
        <p:spPr bwMode="auto">
          <a:xfrm>
            <a:off x="2133600" y="5943600"/>
            <a:ext cx="411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  <a:r>
              <a:rPr lang="en-US" baseline="30000"/>
              <a:t>x</a:t>
            </a:r>
            <a:r>
              <a:rPr lang="en-US"/>
              <a:t> . 3</a:t>
            </a:r>
            <a:r>
              <a:rPr lang="en-US" baseline="30000"/>
              <a:t>x</a:t>
            </a:r>
            <a:r>
              <a:rPr lang="en-US" baseline="42000"/>
              <a:t>2</a:t>
            </a:r>
            <a:r>
              <a:rPr lang="en-US"/>
              <a:t> = 1</a:t>
            </a:r>
          </a:p>
        </p:txBody>
      </p:sp>
      <p:sp>
        <p:nvSpPr>
          <p:cNvPr id="302096" name="Text Box 16"/>
          <p:cNvSpPr txBox="1">
            <a:spLocks noChangeArrowheads="1"/>
          </p:cNvSpPr>
          <p:nvPr/>
        </p:nvSpPr>
        <p:spPr bwMode="auto">
          <a:xfrm>
            <a:off x="304800" y="34290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c) Lôgarit hoá:</a:t>
            </a:r>
          </a:p>
        </p:txBody>
      </p:sp>
      <p:sp>
        <p:nvSpPr>
          <p:cNvPr id="302097" name="Text Box 17"/>
          <p:cNvSpPr txBox="1">
            <a:spLocks noChangeArrowheads="1"/>
          </p:cNvSpPr>
          <p:nvPr/>
        </p:nvSpPr>
        <p:spPr bwMode="auto">
          <a:xfrm>
            <a:off x="3200400" y="4627563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A(x) = B(x)</a:t>
            </a:r>
            <a:endParaRPr lang="en-US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2098" name="Text Box 18"/>
          <p:cNvSpPr txBox="1">
            <a:spLocks noChangeArrowheads="1"/>
          </p:cNvSpPr>
          <p:nvPr/>
        </p:nvSpPr>
        <p:spPr bwMode="auto">
          <a:xfrm>
            <a:off x="4800600" y="4627563"/>
            <a:ext cx="312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 log</a:t>
            </a:r>
            <a:r>
              <a:rPr lang="en-US" baseline="-25000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A(x) = log</a:t>
            </a:r>
            <a:r>
              <a:rPr lang="en-US" baseline="-25000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B(x)</a:t>
            </a:r>
            <a:endParaRPr lang="en-US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2099" name="Text Box 19"/>
          <p:cNvSpPr txBox="1">
            <a:spLocks noChangeArrowheads="1"/>
          </p:cNvSpPr>
          <p:nvPr/>
        </p:nvSpPr>
        <p:spPr bwMode="auto">
          <a:xfrm>
            <a:off x="3276600" y="39624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Với a &gt;0; a ≠ 1; </a:t>
            </a:r>
            <a:r>
              <a:rPr lang="en-US"/>
              <a:t>A(x), B(x)&gt;0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0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30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30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9" grpId="0"/>
      <p:bldP spid="302091" grpId="0"/>
      <p:bldP spid="302096" grpId="0"/>
      <p:bldP spid="302097" grpId="0"/>
      <p:bldP spid="302098" grpId="0"/>
      <p:bldP spid="3020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800">
              <a:solidFill>
                <a:srgbClr val="CC0000"/>
              </a:solidFill>
              <a:latin typeface=".VnShelley Allegro" pitchFamily="82" charset="0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2133600" y="11430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</a:rPr>
              <a:t>CÁC KIẾN THỨC CẦN NHỚ</a:t>
            </a: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1). Phương trình mũ cơ bản:</a:t>
            </a: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Dạng: a</a:t>
            </a:r>
            <a:r>
              <a:rPr lang="en-US" baseline="40000"/>
              <a:t>x</a:t>
            </a:r>
            <a:r>
              <a:rPr lang="en-US"/>
              <a:t> = b(1) ( a &gt; 0, a </a:t>
            </a:r>
            <a:r>
              <a:rPr lang="en-US">
                <a:cs typeface="Times New Roman" pitchFamily="18" charset="0"/>
              </a:rPr>
              <a:t>≠ 1 ) </a:t>
            </a:r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914400" y="243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 Cách giải:</a:t>
            </a:r>
          </a:p>
        </p:txBody>
      </p:sp>
      <p:sp>
        <p:nvSpPr>
          <p:cNvPr id="319497" name="Text Box 9"/>
          <p:cNvSpPr txBox="1">
            <a:spLocks noChangeArrowheads="1"/>
          </p:cNvSpPr>
          <p:nvPr/>
        </p:nvSpPr>
        <p:spPr bwMode="auto">
          <a:xfrm>
            <a:off x="914400" y="2895600"/>
            <a:ext cx="6400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 b &gt; 0: a</a:t>
            </a:r>
            <a:r>
              <a:rPr lang="en-US" baseline="40000"/>
              <a:t>x</a:t>
            </a:r>
            <a:r>
              <a:rPr lang="en-US"/>
              <a:t> = b </a:t>
            </a:r>
            <a:r>
              <a:rPr lang="en-US">
                <a:sym typeface="Symbol" pitchFamily="18" charset="2"/>
              </a:rPr>
              <a:t> x = log</a:t>
            </a:r>
            <a:r>
              <a:rPr lang="en-US" baseline="-25000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b. 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             (1) có nghiệm duy nhất: x = log</a:t>
            </a:r>
            <a:r>
              <a:rPr lang="en-US" baseline="-25000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b</a:t>
            </a: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914400" y="3886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 b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0: </a:t>
            </a:r>
            <a:r>
              <a:rPr lang="en-US">
                <a:sym typeface="Symbol" pitchFamily="18" charset="2"/>
              </a:rPr>
              <a:t>(1) vô nghiệm </a:t>
            </a:r>
          </a:p>
        </p:txBody>
      </p:sp>
      <p:sp>
        <p:nvSpPr>
          <p:cNvPr id="319503" name="Text Box 15"/>
          <p:cNvSpPr txBox="1">
            <a:spLocks noChangeArrowheads="1"/>
          </p:cNvSpPr>
          <p:nvPr/>
        </p:nvSpPr>
        <p:spPr bwMode="auto">
          <a:xfrm>
            <a:off x="533400" y="4419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2). Cách giải một số phương trình mũ đơn giản:</a:t>
            </a:r>
          </a:p>
        </p:txBody>
      </p:sp>
      <p:sp>
        <p:nvSpPr>
          <p:cNvPr id="319504" name="Text Box 16"/>
          <p:cNvSpPr txBox="1">
            <a:spLocks noChangeArrowheads="1"/>
          </p:cNvSpPr>
          <p:nvPr/>
        </p:nvSpPr>
        <p:spPr bwMode="auto">
          <a:xfrm>
            <a:off x="990600" y="49530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a) Đưa về cùng cơ số</a:t>
            </a:r>
          </a:p>
        </p:txBody>
      </p:sp>
      <p:sp>
        <p:nvSpPr>
          <p:cNvPr id="319505" name="Text Box 17"/>
          <p:cNvSpPr txBox="1">
            <a:spLocks noChangeArrowheads="1"/>
          </p:cNvSpPr>
          <p:nvPr/>
        </p:nvSpPr>
        <p:spPr bwMode="auto">
          <a:xfrm>
            <a:off x="990600" y="54102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b) Đặt ẩn phụ</a:t>
            </a:r>
          </a:p>
        </p:txBody>
      </p:sp>
      <p:sp>
        <p:nvSpPr>
          <p:cNvPr id="319506" name="Text Box 18"/>
          <p:cNvSpPr txBox="1">
            <a:spLocks noChangeArrowheads="1"/>
          </p:cNvSpPr>
          <p:nvPr/>
        </p:nvSpPr>
        <p:spPr bwMode="auto">
          <a:xfrm>
            <a:off x="990600" y="59436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c) Lôgarit hoá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/>
      <p:bldP spid="319493" grpId="0"/>
      <p:bldP spid="319494" grpId="0"/>
      <p:bldP spid="319495" grpId="0"/>
      <p:bldP spid="319497" grpId="0"/>
      <p:bldP spid="319498" grpId="0"/>
      <p:bldP spid="319503" grpId="0"/>
      <p:bldP spid="319504" grpId="0"/>
      <p:bldP spid="319505" grpId="0"/>
      <p:bldP spid="319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800">
              <a:solidFill>
                <a:srgbClr val="CC0000"/>
              </a:solidFill>
              <a:latin typeface=".VnShelley Allegro" pitchFamily="82" charset="0"/>
            </a:endParaRPr>
          </a:p>
        </p:txBody>
      </p:sp>
      <p:sp>
        <p:nvSpPr>
          <p:cNvPr id="4104" name="WordArt 3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 dirty="0" smtClean="0"/>
              <a:t>LUYỆN TẬP </a:t>
            </a:r>
            <a:endParaRPr lang="en-US" u="sng" dirty="0"/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152400" y="1752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/>
              <a:t>Nhóm I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5791200" y="1752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/>
              <a:t>Nhóm II</a:t>
            </a:r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 flipH="1">
            <a:off x="4572000" y="1600200"/>
            <a:ext cx="12700" cy="1905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457200" y="23622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1) 3</a:t>
            </a:r>
            <a:r>
              <a:rPr lang="en-US" sz="2800" baseline="30000"/>
              <a:t>2x-1</a:t>
            </a:r>
            <a:r>
              <a:rPr lang="en-US" sz="2800"/>
              <a:t> + 9</a:t>
            </a:r>
            <a:r>
              <a:rPr lang="en-US" sz="2800" baseline="30000"/>
              <a:t>x</a:t>
            </a:r>
            <a:r>
              <a:rPr lang="en-US" sz="2800"/>
              <a:t> = 108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457200" y="29718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2) 2</a:t>
            </a:r>
            <a:r>
              <a:rPr lang="en-US" sz="2800" baseline="30000"/>
              <a:t>3x+1</a:t>
            </a:r>
            <a:r>
              <a:rPr lang="en-US" sz="2800"/>
              <a:t>-7.2</a:t>
            </a:r>
            <a:r>
              <a:rPr lang="en-US" sz="2800" baseline="30000"/>
              <a:t>2x </a:t>
            </a:r>
            <a:r>
              <a:rPr lang="en-US" sz="2800"/>
              <a:t>+7.2</a:t>
            </a:r>
            <a:r>
              <a:rPr lang="en-US" sz="2800" baseline="50000"/>
              <a:t>x</a:t>
            </a:r>
            <a:r>
              <a:rPr lang="en-US" sz="2800"/>
              <a:t>- 2= 0</a:t>
            </a:r>
          </a:p>
        </p:txBody>
      </p:sp>
      <p:sp>
        <p:nvSpPr>
          <p:cNvPr id="4111" name="Text Box 18"/>
          <p:cNvSpPr txBox="1">
            <a:spLocks noChangeArrowheads="1"/>
          </p:cNvSpPr>
          <p:nvPr/>
        </p:nvSpPr>
        <p:spPr bwMode="auto">
          <a:xfrm>
            <a:off x="5029200" y="29718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2) 3.4</a:t>
            </a:r>
            <a:r>
              <a:rPr lang="en-US" sz="2800" baseline="30000"/>
              <a:t>x</a:t>
            </a:r>
            <a:r>
              <a:rPr lang="en-US" sz="2800"/>
              <a:t> – 2.6</a:t>
            </a:r>
            <a:r>
              <a:rPr lang="en-US" sz="2800" baseline="30000"/>
              <a:t>x </a:t>
            </a:r>
            <a:r>
              <a:rPr lang="en-US" sz="2800"/>
              <a:t> = 9</a:t>
            </a:r>
            <a:r>
              <a:rPr lang="en-US" sz="2800" baseline="30000"/>
              <a:t>x</a:t>
            </a:r>
          </a:p>
        </p:txBody>
      </p:sp>
      <p:grpSp>
        <p:nvGrpSpPr>
          <p:cNvPr id="4112" name="Group 34"/>
          <p:cNvGrpSpPr>
            <a:grpSpLocks/>
          </p:cNvGrpSpPr>
          <p:nvPr/>
        </p:nvGrpSpPr>
        <p:grpSpPr bwMode="auto">
          <a:xfrm>
            <a:off x="5029200" y="2133600"/>
            <a:ext cx="3124200" cy="881063"/>
            <a:chOff x="3168" y="1650"/>
            <a:chExt cx="1968" cy="555"/>
          </a:xfrm>
        </p:grpSpPr>
        <p:sp>
          <p:nvSpPr>
            <p:cNvPr id="4128" name="Text Box 17"/>
            <p:cNvSpPr txBox="1">
              <a:spLocks noChangeArrowheads="1"/>
            </p:cNvSpPr>
            <p:nvPr/>
          </p:nvSpPr>
          <p:spPr bwMode="auto">
            <a:xfrm>
              <a:off x="3168" y="1728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1) (</a:t>
              </a:r>
            </a:p>
          </p:txBody>
        </p:sp>
        <p:grpSp>
          <p:nvGrpSpPr>
            <p:cNvPr id="4129" name="Group 23"/>
            <p:cNvGrpSpPr>
              <a:grpSpLocks/>
            </p:cNvGrpSpPr>
            <p:nvPr/>
          </p:nvGrpSpPr>
          <p:grpSpPr bwMode="auto">
            <a:xfrm>
              <a:off x="3519" y="1650"/>
              <a:ext cx="204" cy="519"/>
              <a:chOff x="432" y="1584"/>
              <a:chExt cx="204" cy="519"/>
            </a:xfrm>
          </p:grpSpPr>
          <p:sp>
            <p:nvSpPr>
              <p:cNvPr id="4136" name="Line 24"/>
              <p:cNvSpPr>
                <a:spLocks noChangeShapeType="1"/>
              </p:cNvSpPr>
              <p:nvPr/>
            </p:nvSpPr>
            <p:spPr bwMode="auto">
              <a:xfrm>
                <a:off x="480" y="182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Text Box 25"/>
              <p:cNvSpPr txBox="1">
                <a:spLocks noChangeArrowheads="1"/>
              </p:cNvSpPr>
              <p:nvPr/>
            </p:nvSpPr>
            <p:spPr bwMode="auto">
              <a:xfrm>
                <a:off x="444" y="1584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138" name="Text Box 26"/>
              <p:cNvSpPr txBox="1">
                <a:spLocks noChangeArrowheads="1"/>
              </p:cNvSpPr>
              <p:nvPr/>
            </p:nvSpPr>
            <p:spPr bwMode="auto">
              <a:xfrm>
                <a:off x="432" y="1776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4130" name="Text Box 27"/>
            <p:cNvSpPr txBox="1">
              <a:spLocks noChangeArrowheads="1"/>
            </p:cNvSpPr>
            <p:nvPr/>
          </p:nvSpPr>
          <p:spPr bwMode="auto">
            <a:xfrm>
              <a:off x="3687" y="1737"/>
              <a:ext cx="6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)</a:t>
              </a:r>
              <a:r>
                <a:rPr lang="en-US" sz="2800" baseline="30000"/>
                <a:t>x+2</a:t>
              </a:r>
              <a:r>
                <a:rPr lang="en-US" sz="2800"/>
                <a:t>.(</a:t>
              </a:r>
            </a:p>
          </p:txBody>
        </p:sp>
        <p:grpSp>
          <p:nvGrpSpPr>
            <p:cNvPr id="4131" name="Group 28"/>
            <p:cNvGrpSpPr>
              <a:grpSpLocks/>
            </p:cNvGrpSpPr>
            <p:nvPr/>
          </p:nvGrpSpPr>
          <p:grpSpPr bwMode="auto">
            <a:xfrm>
              <a:off x="4155" y="1686"/>
              <a:ext cx="204" cy="519"/>
              <a:chOff x="432" y="1584"/>
              <a:chExt cx="204" cy="519"/>
            </a:xfrm>
          </p:grpSpPr>
          <p:sp>
            <p:nvSpPr>
              <p:cNvPr id="4133" name="Line 29"/>
              <p:cNvSpPr>
                <a:spLocks noChangeShapeType="1"/>
              </p:cNvSpPr>
              <p:nvPr/>
            </p:nvSpPr>
            <p:spPr bwMode="auto">
              <a:xfrm>
                <a:off x="480" y="182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Text Box 30"/>
              <p:cNvSpPr txBox="1">
                <a:spLocks noChangeArrowheads="1"/>
              </p:cNvSpPr>
              <p:nvPr/>
            </p:nvSpPr>
            <p:spPr bwMode="auto">
              <a:xfrm>
                <a:off x="444" y="1584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135" name="Text Box 31"/>
              <p:cNvSpPr txBox="1">
                <a:spLocks noChangeArrowheads="1"/>
              </p:cNvSpPr>
              <p:nvPr/>
            </p:nvSpPr>
            <p:spPr bwMode="auto">
              <a:xfrm>
                <a:off x="432" y="1776"/>
                <a:ext cx="1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4132" name="Text Box 32"/>
            <p:cNvSpPr txBox="1">
              <a:spLocks noChangeArrowheads="1"/>
            </p:cNvSpPr>
            <p:nvPr/>
          </p:nvSpPr>
          <p:spPr bwMode="auto">
            <a:xfrm>
              <a:off x="4311" y="1746"/>
              <a:ext cx="8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)</a:t>
              </a:r>
              <a:r>
                <a:rPr lang="en-US" sz="2800" baseline="30000"/>
                <a:t>7-2x</a:t>
              </a:r>
              <a:r>
                <a:rPr lang="en-US" sz="2800"/>
                <a:t> = 3</a:t>
              </a:r>
            </a:p>
          </p:txBody>
        </p:sp>
      </p:grpSp>
      <p:sp>
        <p:nvSpPr>
          <p:cNvPr id="303146" name="Text Box 42"/>
          <p:cNvSpPr txBox="1">
            <a:spLocks noChangeArrowheads="1"/>
          </p:cNvSpPr>
          <p:nvPr/>
        </p:nvSpPr>
        <p:spPr bwMode="auto">
          <a:xfrm>
            <a:off x="1219200" y="3657600"/>
            <a:ext cx="2514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Phương trình</a:t>
            </a:r>
          </a:p>
        </p:txBody>
      </p:sp>
      <p:sp>
        <p:nvSpPr>
          <p:cNvPr id="303147" name="Text Box 43"/>
          <p:cNvSpPr txBox="1">
            <a:spLocks noChangeArrowheads="1"/>
          </p:cNvSpPr>
          <p:nvPr/>
        </p:nvSpPr>
        <p:spPr bwMode="auto">
          <a:xfrm>
            <a:off x="5105400" y="3657600"/>
            <a:ext cx="2514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Cách đặt ẩn phụ</a:t>
            </a:r>
          </a:p>
        </p:txBody>
      </p:sp>
      <p:graphicFrame>
        <p:nvGraphicFramePr>
          <p:cNvPr id="303149" name="Object 45"/>
          <p:cNvGraphicFramePr>
            <a:graphicFrameLocks noChangeAspect="1"/>
          </p:cNvGraphicFramePr>
          <p:nvPr/>
        </p:nvGraphicFramePr>
        <p:xfrm>
          <a:off x="746125" y="4241800"/>
          <a:ext cx="3690938" cy="488950"/>
        </p:xfrm>
        <a:graphic>
          <a:graphicData uri="http://schemas.openxmlformats.org/presentationml/2006/ole">
            <p:oleObj spid="_x0000_s4098" name="Equation" r:id="rId4" imgW="1726920" imgH="228600" progId="Equation.DSMT4">
              <p:embed/>
            </p:oleObj>
          </a:graphicData>
        </a:graphic>
      </p:graphicFrame>
      <p:graphicFrame>
        <p:nvGraphicFramePr>
          <p:cNvPr id="303150" name="Object 46"/>
          <p:cNvGraphicFramePr>
            <a:graphicFrameLocks noChangeAspect="1"/>
          </p:cNvGraphicFramePr>
          <p:nvPr/>
        </p:nvGraphicFramePr>
        <p:xfrm>
          <a:off x="676275" y="4633913"/>
          <a:ext cx="3906838" cy="1004887"/>
        </p:xfrm>
        <a:graphic>
          <a:graphicData uri="http://schemas.openxmlformats.org/presentationml/2006/ole">
            <p:oleObj spid="_x0000_s4099" name="Equation" r:id="rId5" imgW="1828800" imgH="469800" progId="Equation.DSMT4">
              <p:embed/>
            </p:oleObj>
          </a:graphicData>
        </a:graphic>
      </p:graphicFrame>
      <p:sp>
        <p:nvSpPr>
          <p:cNvPr id="303153" name="Text Box 49"/>
          <p:cNvSpPr txBox="1">
            <a:spLocks noChangeArrowheads="1"/>
          </p:cNvSpPr>
          <p:nvPr/>
        </p:nvSpPr>
        <p:spPr bwMode="auto">
          <a:xfrm>
            <a:off x="4572000" y="46482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Đặt</a:t>
            </a:r>
          </a:p>
        </p:txBody>
      </p:sp>
      <p:graphicFrame>
        <p:nvGraphicFramePr>
          <p:cNvPr id="303154" name="Object 50"/>
          <p:cNvGraphicFramePr>
            <a:graphicFrameLocks noChangeAspect="1"/>
          </p:cNvGraphicFramePr>
          <p:nvPr/>
        </p:nvGraphicFramePr>
        <p:xfrm>
          <a:off x="5148263" y="4356100"/>
          <a:ext cx="1179512" cy="1006475"/>
        </p:xfrm>
        <a:graphic>
          <a:graphicData uri="http://schemas.openxmlformats.org/presentationml/2006/ole">
            <p:oleObj spid="_x0000_s4100" name="Equation" r:id="rId6" imgW="672840" imgH="469800" progId="Equation.DSMT4">
              <p:embed/>
            </p:oleObj>
          </a:graphicData>
        </a:graphic>
      </p:graphicFrame>
      <p:sp>
        <p:nvSpPr>
          <p:cNvPr id="303155" name="Text Box 51"/>
          <p:cNvSpPr txBox="1">
            <a:spLocks noChangeArrowheads="1"/>
          </p:cNvSpPr>
          <p:nvPr/>
        </p:nvSpPr>
        <p:spPr bwMode="auto">
          <a:xfrm>
            <a:off x="6248400" y="4648200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điều kiện t &gt;0</a:t>
            </a: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609600" y="3657600"/>
            <a:ext cx="7848600" cy="2971800"/>
            <a:chOff x="384" y="2304"/>
            <a:chExt cx="4944" cy="1872"/>
          </a:xfrm>
        </p:grpSpPr>
        <p:grpSp>
          <p:nvGrpSpPr>
            <p:cNvPr id="4120" name="Group 52"/>
            <p:cNvGrpSpPr>
              <a:grpSpLocks/>
            </p:cNvGrpSpPr>
            <p:nvPr/>
          </p:nvGrpSpPr>
          <p:grpSpPr bwMode="auto">
            <a:xfrm>
              <a:off x="384" y="2304"/>
              <a:ext cx="4944" cy="1872"/>
              <a:chOff x="384" y="2880"/>
              <a:chExt cx="4944" cy="1248"/>
            </a:xfrm>
          </p:grpSpPr>
          <p:sp>
            <p:nvSpPr>
              <p:cNvPr id="4122" name="Line 35"/>
              <p:cNvSpPr>
                <a:spLocks noChangeShapeType="1"/>
              </p:cNvSpPr>
              <p:nvPr/>
            </p:nvSpPr>
            <p:spPr bwMode="auto">
              <a:xfrm>
                <a:off x="384" y="2880"/>
                <a:ext cx="49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36"/>
              <p:cNvSpPr>
                <a:spLocks noChangeShapeType="1"/>
              </p:cNvSpPr>
              <p:nvPr/>
            </p:nvSpPr>
            <p:spPr bwMode="auto">
              <a:xfrm>
                <a:off x="384" y="3168"/>
                <a:ext cx="49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37"/>
              <p:cNvSpPr>
                <a:spLocks noChangeShapeType="1"/>
              </p:cNvSpPr>
              <p:nvPr/>
            </p:nvSpPr>
            <p:spPr bwMode="auto">
              <a:xfrm>
                <a:off x="384" y="4128"/>
                <a:ext cx="49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40"/>
              <p:cNvSpPr>
                <a:spLocks noChangeShapeType="1"/>
              </p:cNvSpPr>
              <p:nvPr/>
            </p:nvSpPr>
            <p:spPr bwMode="auto">
              <a:xfrm>
                <a:off x="2880" y="2880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47"/>
              <p:cNvSpPr>
                <a:spLocks noChangeShapeType="1"/>
              </p:cNvSpPr>
              <p:nvPr/>
            </p:nvSpPr>
            <p:spPr bwMode="auto">
              <a:xfrm>
                <a:off x="5328" y="2880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48"/>
              <p:cNvSpPr>
                <a:spLocks noChangeShapeType="1"/>
              </p:cNvSpPr>
              <p:nvPr/>
            </p:nvSpPr>
            <p:spPr bwMode="auto">
              <a:xfrm>
                <a:off x="384" y="2880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1" name="Line 53"/>
            <p:cNvSpPr>
              <a:spLocks noChangeShapeType="1"/>
            </p:cNvSpPr>
            <p:nvPr/>
          </p:nvSpPr>
          <p:spPr bwMode="auto">
            <a:xfrm flipV="1">
              <a:off x="384" y="3504"/>
              <a:ext cx="49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3158" name="Object 54"/>
          <p:cNvGraphicFramePr>
            <a:graphicFrameLocks noChangeAspect="1"/>
          </p:cNvGraphicFramePr>
          <p:nvPr/>
        </p:nvGraphicFramePr>
        <p:xfrm>
          <a:off x="754063" y="5584825"/>
          <a:ext cx="3690937" cy="974725"/>
        </p:xfrm>
        <a:graphic>
          <a:graphicData uri="http://schemas.openxmlformats.org/presentationml/2006/ole">
            <p:oleObj spid="_x0000_s4101" name="Equation" r:id="rId7" imgW="1726920" imgH="457200" progId="Equation.DSMT4">
              <p:embed/>
            </p:oleObj>
          </a:graphicData>
        </a:graphic>
      </p:graphicFrame>
      <p:sp>
        <p:nvSpPr>
          <p:cNvPr id="303159" name="Text Box 55"/>
          <p:cNvSpPr txBox="1">
            <a:spLocks noChangeArrowheads="1"/>
          </p:cNvSpPr>
          <p:nvPr/>
        </p:nvSpPr>
        <p:spPr bwMode="auto">
          <a:xfrm>
            <a:off x="4648200" y="57150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Đặt</a:t>
            </a:r>
          </a:p>
        </p:txBody>
      </p:sp>
      <p:graphicFrame>
        <p:nvGraphicFramePr>
          <p:cNvPr id="303160" name="Object 56"/>
          <p:cNvGraphicFramePr>
            <a:graphicFrameLocks noChangeAspect="1"/>
          </p:cNvGraphicFramePr>
          <p:nvPr/>
        </p:nvGraphicFramePr>
        <p:xfrm>
          <a:off x="5372100" y="5681663"/>
          <a:ext cx="800100" cy="488950"/>
        </p:xfrm>
        <a:graphic>
          <a:graphicData uri="http://schemas.openxmlformats.org/presentationml/2006/ole">
            <p:oleObj spid="_x0000_s4102" name="Equation" r:id="rId8" imgW="457200" imgH="228600" progId="Equation.DSMT4">
              <p:embed/>
            </p:oleObj>
          </a:graphicData>
        </a:graphic>
      </p:graphicFrame>
      <p:sp>
        <p:nvSpPr>
          <p:cNvPr id="303161" name="Text Box 57"/>
          <p:cNvSpPr txBox="1">
            <a:spLocks noChangeArrowheads="1"/>
          </p:cNvSpPr>
          <p:nvPr/>
        </p:nvSpPr>
        <p:spPr bwMode="auto">
          <a:xfrm>
            <a:off x="6172200" y="5715000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điều kiện t &gt;0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0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0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0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0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30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0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0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0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0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0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46" grpId="0"/>
      <p:bldP spid="303147" grpId="0"/>
      <p:bldP spid="303153" grpId="0"/>
      <p:bldP spid="303155" grpId="0"/>
      <p:bldP spid="303159" grpId="0"/>
      <p:bldP spid="3031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98080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553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lĩnh</a:t>
            </a:r>
            <a:r>
              <a:rPr lang="en-US" sz="2400" dirty="0" smtClean="0"/>
              <a:t> </a:t>
            </a:r>
            <a:r>
              <a:rPr lang="en-US" sz="2400" dirty="0" err="1" smtClean="0"/>
              <a:t>lương</a:t>
            </a:r>
            <a:r>
              <a:rPr lang="en-US" sz="2400" dirty="0" smtClean="0"/>
              <a:t> </a:t>
            </a:r>
            <a:r>
              <a:rPr lang="en-US" sz="2400" dirty="0" err="1" smtClean="0"/>
              <a:t>khởi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700.000đ/</a:t>
            </a:r>
            <a:r>
              <a:rPr lang="en-US" sz="2400" dirty="0" err="1" smtClean="0"/>
              <a:t>tháng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Cứ</a:t>
            </a:r>
            <a:r>
              <a:rPr lang="en-US" sz="2400" dirty="0" smtClean="0"/>
              <a:t> 3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7%/ </a:t>
            </a:r>
            <a:r>
              <a:rPr lang="en-US" sz="2400" dirty="0" err="1" smtClean="0"/>
              <a:t>năm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mấy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mức</a:t>
            </a:r>
            <a:r>
              <a:rPr lang="en-US" sz="2400" dirty="0" smtClean="0"/>
              <a:t> </a:t>
            </a:r>
            <a:r>
              <a:rPr lang="en-US" sz="2400" dirty="0" err="1" smtClean="0"/>
              <a:t>lương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801430 đ/ </a:t>
            </a:r>
            <a:r>
              <a:rPr lang="en-US" sz="2400" dirty="0" err="1" smtClean="0"/>
              <a:t>tháng</a:t>
            </a:r>
            <a:r>
              <a:rPr lang="en-US" sz="2400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4597" y="243393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D.  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5797" y="243393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C.  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42947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A.  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129" y="3124200"/>
            <a:ext cx="91078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Ông</a:t>
            </a:r>
            <a:r>
              <a:rPr lang="en-US" sz="2400" dirty="0" smtClean="0"/>
              <a:t> An </a:t>
            </a:r>
            <a:r>
              <a:rPr lang="en-US" sz="2400" dirty="0" err="1" smtClean="0"/>
              <a:t>gửi</a:t>
            </a:r>
            <a:r>
              <a:rPr lang="en-US" sz="2400" dirty="0" smtClean="0"/>
              <a:t> 100 </a:t>
            </a:r>
            <a:r>
              <a:rPr lang="en-US" sz="2400" dirty="0" err="1" smtClean="0"/>
              <a:t>triệu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kiệm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gian</a:t>
            </a:r>
            <a:r>
              <a:rPr lang="en-US" sz="2400" dirty="0" smtClean="0"/>
              <a:t> </a:t>
            </a:r>
            <a:r>
              <a:rPr lang="en-US" sz="2400" dirty="0" err="1" smtClean="0"/>
              <a:t>khá</a:t>
            </a:r>
            <a:r>
              <a:rPr lang="en-US" sz="2400" dirty="0" smtClean="0"/>
              <a:t> </a:t>
            </a:r>
            <a:r>
              <a:rPr lang="en-US" sz="2400" dirty="0" err="1" smtClean="0"/>
              <a:t>lâu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lãi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ổn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mấy</a:t>
            </a:r>
            <a:r>
              <a:rPr lang="en-US" sz="2400" dirty="0" smtClean="0"/>
              <a:t> </a:t>
            </a:r>
            <a:r>
              <a:rPr lang="en-US" sz="2400" dirty="0" err="1" smtClean="0"/>
              <a:t>chục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qua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là</a:t>
            </a:r>
            <a:r>
              <a:rPr lang="en-US" sz="2400" dirty="0" smtClean="0"/>
              <a:t> 10%/ 1 </a:t>
            </a:r>
            <a:r>
              <a:rPr lang="en-US" sz="2400" dirty="0" err="1" smtClean="0"/>
              <a:t>năm</a:t>
            </a:r>
            <a:r>
              <a:rPr lang="en-US" sz="2400" dirty="0" smtClean="0"/>
              <a:t>. </a:t>
            </a:r>
            <a:r>
              <a:rPr lang="en-US" sz="2400" dirty="0" err="1" smtClean="0"/>
              <a:t>Tết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nay do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kẹt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đón</a:t>
            </a:r>
            <a:r>
              <a:rPr lang="en-US" sz="2400" dirty="0" smtClean="0"/>
              <a:t> </a:t>
            </a:r>
            <a:r>
              <a:rPr lang="en-US" sz="2400" dirty="0" err="1" smtClean="0"/>
              <a:t>Tết</a:t>
            </a:r>
            <a:r>
              <a:rPr lang="en-US" sz="2400" dirty="0" smtClean="0"/>
              <a:t>.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vốn</a:t>
            </a:r>
            <a:r>
              <a:rPr lang="en-US" sz="2400" dirty="0" smtClean="0"/>
              <a:t> </a:t>
            </a:r>
            <a:r>
              <a:rPr lang="en-US" sz="2400" dirty="0" err="1" smtClean="0"/>
              <a:t>lẫn</a:t>
            </a:r>
            <a:r>
              <a:rPr lang="en-US" sz="2400" dirty="0" smtClean="0"/>
              <a:t> </a:t>
            </a:r>
            <a:r>
              <a:rPr lang="en-US" sz="2400" dirty="0" err="1" smtClean="0"/>
              <a:t>lãi</a:t>
            </a:r>
            <a:r>
              <a:rPr lang="en-US" sz="2400" dirty="0" smtClean="0"/>
              <a:t>,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trích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gần</a:t>
            </a:r>
            <a:r>
              <a:rPr lang="en-US" sz="2400" dirty="0" smtClean="0"/>
              <a:t> 10 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triệu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sắm</a:t>
            </a:r>
            <a:r>
              <a:rPr lang="en-US" sz="2400" dirty="0" smtClean="0"/>
              <a:t> </a:t>
            </a:r>
            <a:r>
              <a:rPr lang="en-US" sz="2400" dirty="0" err="1" smtClean="0"/>
              <a:t>sửa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Tết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250 </a:t>
            </a:r>
            <a:r>
              <a:rPr lang="en-US" sz="2400" dirty="0" err="1" smtClean="0"/>
              <a:t>triệu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gửi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kiệm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lâu</a:t>
            </a:r>
            <a:r>
              <a:rPr lang="en-US" sz="2400" dirty="0" smtClean="0"/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0797" y="5481935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B.  17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5797" y="5481935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C.  15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5477470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A. 19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0797" y="243393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B.  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4597" y="5481935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D.  10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800">
              <a:solidFill>
                <a:srgbClr val="CC0000"/>
              </a:solidFill>
              <a:latin typeface=".VnShelley Allegro" pitchFamily="82" charset="0"/>
            </a:endParaRPr>
          </a:p>
        </p:txBody>
      </p:sp>
      <p:sp>
        <p:nvSpPr>
          <p:cNvPr id="5124" name="WordArt 3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04140" name="WordArt 12"/>
          <p:cNvSpPr>
            <a:spLocks noChangeArrowheads="1" noChangeShapeType="1" noTextEdit="1"/>
          </p:cNvSpPr>
          <p:nvPr/>
        </p:nvSpPr>
        <p:spPr bwMode="auto">
          <a:xfrm>
            <a:off x="1571625" y="1143000"/>
            <a:ext cx="5210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en-US" sz="32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>
                        <a:alpha val="48000"/>
                      </a:srgbClr>
                    </a:gs>
                    <a:gs pos="30000">
                      <a:srgbClr val="66008F">
                        <a:alpha val="57600"/>
                      </a:srgbClr>
                    </a:gs>
                    <a:gs pos="64999">
                      <a:srgbClr val="BA0066">
                        <a:alpha val="68800"/>
                      </a:srgbClr>
                    </a:gs>
                    <a:gs pos="89999">
                      <a:srgbClr val="FF0000">
                        <a:alpha val="76800"/>
                      </a:srgbClr>
                    </a:gs>
                    <a:gs pos="100000">
                      <a:srgbClr val="FF8200">
                        <a:alpha val="80000"/>
                      </a:srgbClr>
                    </a:gs>
                  </a:gsLst>
                  <a:lin ang="5400000" scaled="1"/>
                </a:gradFill>
                <a:latin typeface=".VnBodoniH"/>
              </a:rPr>
              <a:t>HƯỚNG DẪN VỀ </a:t>
            </a:r>
            <a:r>
              <a:rPr lang="en-US" sz="32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>
                        <a:alpha val="48000"/>
                      </a:srgbClr>
                    </a:gs>
                    <a:gs pos="30000">
                      <a:srgbClr val="66008F">
                        <a:alpha val="57600"/>
                      </a:srgbClr>
                    </a:gs>
                    <a:gs pos="64999">
                      <a:srgbClr val="BA0066">
                        <a:alpha val="68800"/>
                      </a:srgbClr>
                    </a:gs>
                    <a:gs pos="89999">
                      <a:srgbClr val="FF0000">
                        <a:alpha val="76800"/>
                      </a:srgbClr>
                    </a:gs>
                    <a:gs pos="100000">
                      <a:srgbClr val="FF8200">
                        <a:alpha val="80000"/>
                      </a:srgbClr>
                    </a:gs>
                  </a:gsLst>
                  <a:lin ang="5400000" scaled="1"/>
                </a:gradFill>
                <a:latin typeface=".VnBodoniH"/>
              </a:rPr>
              <a:t>NHÀ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228600" y="1905000"/>
            <a:ext cx="86106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Ôn tập lại cách giải một số phương trình mũ đơn giản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Làm bài tập 1, 2 trang 84 SGK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/>
              <a:t>Bài tập làm thêm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228600" y="3505200"/>
            <a:ext cx="8610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Giải phương trình:    1) </a:t>
            </a:r>
          </a:p>
        </p:txBody>
      </p:sp>
      <p:graphicFrame>
        <p:nvGraphicFramePr>
          <p:cNvPr id="5122" name="Object 15"/>
          <p:cNvGraphicFramePr>
            <a:graphicFrameLocks noChangeAspect="1"/>
          </p:cNvGraphicFramePr>
          <p:nvPr/>
        </p:nvGraphicFramePr>
        <p:xfrm>
          <a:off x="3367088" y="3429000"/>
          <a:ext cx="3741737" cy="627063"/>
        </p:xfrm>
        <a:graphic>
          <a:graphicData uri="http://schemas.openxmlformats.org/presentationml/2006/ole">
            <p:oleObj spid="_x0000_s5122" name="Equation" r:id="rId4" imgW="2044440" imgH="342720" progId="Equation.DSMT4">
              <p:embed/>
            </p:oleObj>
          </a:graphicData>
        </a:graphic>
      </p:graphicFrame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279400" y="4241800"/>
            <a:ext cx="8610600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			2) 3</a:t>
            </a:r>
            <a:r>
              <a:rPr lang="en-US" baseline="50000"/>
              <a:t>x</a:t>
            </a:r>
            <a:r>
              <a:rPr lang="en-US"/>
              <a:t> + 4</a:t>
            </a:r>
            <a:r>
              <a:rPr lang="en-US" baseline="50000"/>
              <a:t>x </a:t>
            </a:r>
            <a:r>
              <a:rPr lang="en-US"/>
              <a:t>= 5</a:t>
            </a:r>
            <a:r>
              <a:rPr lang="en-US" baseline="50000"/>
              <a:t>x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/>
              <a:t>		            3) 3</a:t>
            </a:r>
            <a:r>
              <a:rPr lang="en-US" baseline="50000"/>
              <a:t>x</a:t>
            </a:r>
            <a:r>
              <a:rPr lang="en-US"/>
              <a:t> = 10 - 7x.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Girls11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9563" y="2022475"/>
            <a:ext cx="821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0">
                <a:solidFill>
                  <a:srgbClr val="0000FF"/>
                </a:solidFill>
                <a:latin typeface=".VnRevueH" pitchFamily="34" charset="0"/>
              </a:rPr>
              <a:t>CẢM ƠN CÁC THẦY CÔ V À CÁC EM HỌC SINH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 tmFilter="0,0; .5, 0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6" grpId="1"/>
      <p:bldP spid="266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666750" y="2632075"/>
            <a:ext cx="187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339725" y="755650"/>
            <a:ext cx="83439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1295400" y="6858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b="0">
                <a:solidFill>
                  <a:srgbClr val="FF3300"/>
                </a:solidFill>
                <a:latin typeface=".VnArabiaH" pitchFamily="34" charset="0"/>
              </a:rPr>
              <a:t>SỞ GIÁO DỤC VÀ ĐÀO TẠO HẢI PHÒNG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946150" y="1249363"/>
            <a:ext cx="812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800">
                <a:solidFill>
                  <a:srgbClr val="FF3300"/>
                </a:solidFill>
                <a:latin typeface=".VnTimeH" pitchFamily="34" charset="0"/>
              </a:rPr>
              <a:t>TRƯỜNG PHỔ THÔNG HERMANN GMEINER</a:t>
            </a: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111875"/>
            <a:ext cx="937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3429000" y="5791200"/>
            <a:ext cx="1873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3429000" y="5959475"/>
            <a:ext cx="2593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" name="Rectangle 15"/>
          <p:cNvSpPr>
            <a:spLocks noChangeArrowheads="1"/>
          </p:cNvSpPr>
          <p:nvPr/>
        </p:nvSpPr>
        <p:spPr bwMode="auto">
          <a:xfrm>
            <a:off x="0" y="48006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800" dirty="0" err="1">
                <a:solidFill>
                  <a:srgbClr val="FF3399"/>
                </a:solidFill>
                <a:latin typeface=".VnArialH" pitchFamily="34" charset="0"/>
              </a:rPr>
              <a:t>Tiết</a:t>
            </a:r>
            <a:r>
              <a:rPr lang="en-US" sz="1800" dirty="0">
                <a:solidFill>
                  <a:srgbClr val="FF3399"/>
                </a:solidFill>
                <a:latin typeface=".VnArialH" pitchFamily="34" charset="0"/>
              </a:rPr>
              <a:t> 1</a:t>
            </a:r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152400" y="76200"/>
          <a:ext cx="1981200" cy="1973263"/>
        </p:xfrm>
        <a:graphic>
          <a:graphicData uri="http://schemas.openxmlformats.org/presentationml/2006/ole">
            <p:oleObj spid="_x0000_s1026" name="Clip" r:id="rId4" imgW="1278360" imgH="1274040" progId="MS_ClipArt_Gallery.2">
              <p:embed/>
            </p:oleObj>
          </a:graphicData>
        </a:graphic>
      </p:graphicFrame>
      <p:graphicFrame>
        <p:nvGraphicFramePr>
          <p:cNvPr id="1027" name="Object 27"/>
          <p:cNvGraphicFramePr>
            <a:graphicFrameLocks noChangeAspect="1"/>
          </p:cNvGraphicFramePr>
          <p:nvPr/>
        </p:nvGraphicFramePr>
        <p:xfrm>
          <a:off x="6648450" y="4267200"/>
          <a:ext cx="2286000" cy="2093913"/>
        </p:xfrm>
        <a:graphic>
          <a:graphicData uri="http://schemas.openxmlformats.org/presentationml/2006/ole">
            <p:oleObj spid="_x0000_s1027" name="Clip" r:id="rId5" imgW="1999440" imgH="1831320" progId="MS_ClipArt_Gallery.2">
              <p:embed/>
            </p:oleObj>
          </a:graphicData>
        </a:graphic>
      </p:graphicFrame>
      <p:sp>
        <p:nvSpPr>
          <p:cNvPr id="1037" name="WordArt 29"/>
          <p:cNvSpPr>
            <a:spLocks noChangeArrowheads="1" noChangeShapeType="1" noTextEdit="1"/>
          </p:cNvSpPr>
          <p:nvPr/>
        </p:nvSpPr>
        <p:spPr bwMode="auto">
          <a:xfrm>
            <a:off x="304800" y="304800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CC0000"/>
                </a:solidFill>
                <a:latin typeface=".VnTimeH" pitchFamily="34" charset="0"/>
              </a:rPr>
              <a:t>Khởi động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228600" y="1143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u="sng">
                <a:latin typeface=".VnAvant" pitchFamily="34" charset="0"/>
                <a:cs typeface="Arial" pitchFamily="34" charset="0"/>
              </a:rPr>
              <a:t>Bài toán :</a:t>
            </a:r>
            <a:r>
              <a:rPr lang="en-US">
                <a:latin typeface=".VnTime" pitchFamily="34" charset="0"/>
              </a:rPr>
              <a:t> 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457200" y="16764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Một người  có số tiền là P, gửi tiết kiệm với lãi suất 8,3%/năm</a:t>
            </a:r>
          </a:p>
          <a:p>
            <a:pPr algn="just"/>
            <a:r>
              <a:rPr lang="en-US"/>
              <a:t>và lãi hàng năm được gộp vào vốn. Hỏi sau bao nhiêu năm</a:t>
            </a:r>
          </a:p>
          <a:p>
            <a:pPr algn="just"/>
            <a:r>
              <a:rPr lang="en-US"/>
              <a:t>người đó thu được gấp đôi số tiền ban đầu ?</a:t>
            </a:r>
          </a:p>
        </p:txBody>
      </p:sp>
      <p:sp>
        <p:nvSpPr>
          <p:cNvPr id="7239" name="Text Box 71"/>
          <p:cNvSpPr txBox="1">
            <a:spLocks noChangeArrowheads="1"/>
          </p:cNvSpPr>
          <p:nvPr/>
        </p:nvSpPr>
        <p:spPr bwMode="auto">
          <a:xfrm>
            <a:off x="228600" y="2895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u="sng">
                <a:cs typeface="Arial" pitchFamily="34" charset="0"/>
              </a:rPr>
              <a:t>Gi</a:t>
            </a:r>
            <a:r>
              <a:rPr lang="en-US" u="sng"/>
              <a:t>ải:</a:t>
            </a:r>
            <a:r>
              <a:rPr lang="en-US"/>
              <a:t> </a:t>
            </a:r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838200" y="32766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+ Sau n năm số tiền thu được là:</a:t>
            </a:r>
            <a:endParaRPr lang="en-US">
              <a:cs typeface="Times New Roman" pitchFamily="18" charset="0"/>
              <a:sym typeface="Symbol" pitchFamily="18" charset="2"/>
            </a:endParaRPr>
          </a:p>
          <a:p>
            <a:pPr algn="just"/>
            <a:r>
              <a:rPr lang="en-US">
                <a:cs typeface="Times New Roman" pitchFamily="18" charset="0"/>
                <a:sym typeface="Symbol" pitchFamily="18" charset="2"/>
              </a:rPr>
              <a:t>    P</a:t>
            </a:r>
            <a:r>
              <a:rPr lang="en-US" baseline="-30000">
                <a:cs typeface="Times New Roman" pitchFamily="18" charset="0"/>
                <a:sym typeface="Symbol" pitchFamily="18" charset="2"/>
              </a:rPr>
              <a:t>n</a:t>
            </a:r>
            <a:r>
              <a:rPr lang="en-US">
                <a:cs typeface="Times New Roman" pitchFamily="18" charset="0"/>
                <a:sym typeface="Symbol" pitchFamily="18" charset="2"/>
              </a:rPr>
              <a:t> = P(1 + 0,083)</a:t>
            </a:r>
            <a:r>
              <a:rPr lang="en-US" baseline="40000">
                <a:cs typeface="Times New Roman" pitchFamily="18" charset="0"/>
                <a:sym typeface="Symbol" pitchFamily="18" charset="2"/>
              </a:rPr>
              <a:t>n</a:t>
            </a:r>
            <a:r>
              <a:rPr lang="en-US">
                <a:cs typeface="Times New Roman" pitchFamily="18" charset="0"/>
                <a:sym typeface="Symbol" pitchFamily="18" charset="2"/>
              </a:rPr>
              <a:t> = P(1,083)</a:t>
            </a:r>
            <a:r>
              <a:rPr lang="en-US" baseline="40000">
                <a:cs typeface="Times New Roman" pitchFamily="18" charset="0"/>
                <a:sym typeface="Symbol" pitchFamily="18" charset="2"/>
              </a:rPr>
              <a:t>n    </a:t>
            </a:r>
            <a:r>
              <a:rPr lang="en-US"/>
              <a:t>( n ≥ 2, n </a:t>
            </a:r>
            <a:r>
              <a:rPr lang="en-US">
                <a:sym typeface="Symbol" pitchFamily="18" charset="2"/>
              </a:rPr>
              <a:t> N )</a:t>
            </a:r>
          </a:p>
        </p:txBody>
      </p:sp>
      <p:sp>
        <p:nvSpPr>
          <p:cNvPr id="7241" name="Text Box 73"/>
          <p:cNvSpPr txBox="1">
            <a:spLocks noChangeArrowheads="1"/>
          </p:cNvSpPr>
          <p:nvPr/>
        </p:nvSpPr>
        <p:spPr bwMode="auto">
          <a:xfrm>
            <a:off x="838200" y="4191000"/>
            <a:ext cx="79248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5000"/>
              </a:spcBef>
            </a:pPr>
            <a:r>
              <a:rPr lang="en-US"/>
              <a:t>+ Để P</a:t>
            </a:r>
            <a:r>
              <a:rPr lang="en-US" baseline="-30000">
                <a:cs typeface="Times New Roman" pitchFamily="18" charset="0"/>
              </a:rPr>
              <a:t>n</a:t>
            </a:r>
            <a:r>
              <a:rPr lang="en-US" baseline="40000">
                <a:cs typeface="Times New Roman" pitchFamily="18" charset="0"/>
              </a:rPr>
              <a:t> </a:t>
            </a:r>
            <a:r>
              <a:rPr lang="en-US"/>
              <a:t>= 2P phải có: P.(1,083)</a:t>
            </a:r>
            <a:r>
              <a:rPr lang="en-US" baseline="40000">
                <a:cs typeface="Times New Roman" pitchFamily="18" charset="0"/>
              </a:rPr>
              <a:t>n</a:t>
            </a:r>
            <a:r>
              <a:rPr lang="en-US"/>
              <a:t> = 2P </a:t>
            </a:r>
            <a:r>
              <a:rPr lang="en-US">
                <a:sym typeface="Symbol" pitchFamily="18" charset="2"/>
              </a:rPr>
              <a:t> (1,083)</a:t>
            </a:r>
            <a:r>
              <a:rPr lang="en-US" baseline="40000">
                <a:cs typeface="Times New Roman" pitchFamily="18" charset="0"/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= 2</a:t>
            </a:r>
          </a:p>
          <a:p>
            <a:pPr algn="just">
              <a:lnSpc>
                <a:spcPct val="115000"/>
              </a:lnSpc>
              <a:spcBef>
                <a:spcPct val="5000"/>
              </a:spcBef>
            </a:pPr>
            <a:r>
              <a:rPr lang="en-US">
                <a:sym typeface="Symbol" pitchFamily="18" charset="2"/>
              </a:rPr>
              <a:t>    n = log</a:t>
            </a:r>
            <a:r>
              <a:rPr lang="en-US" baseline="-30000">
                <a:cs typeface="Times New Roman" pitchFamily="18" charset="0"/>
                <a:sym typeface="Symbol" pitchFamily="18" charset="2"/>
              </a:rPr>
              <a:t>1,083</a:t>
            </a:r>
            <a:r>
              <a:rPr lang="en-US">
                <a:sym typeface="Symbol" pitchFamily="18" charset="2"/>
              </a:rPr>
              <a:t>2   8,69</a:t>
            </a:r>
          </a:p>
          <a:p>
            <a:pPr algn="just">
              <a:lnSpc>
                <a:spcPct val="115000"/>
              </a:lnSpc>
              <a:spcBef>
                <a:spcPct val="5000"/>
              </a:spcBef>
            </a:pPr>
            <a:r>
              <a:rPr lang="en-US">
                <a:sym typeface="Symbol" pitchFamily="18" charset="2"/>
              </a:rPr>
              <a:t>   Vì n là số tự nhiên nên chọn n = 9</a:t>
            </a:r>
          </a:p>
          <a:p>
            <a:pPr algn="just">
              <a:lnSpc>
                <a:spcPct val="115000"/>
              </a:lnSpc>
              <a:spcBef>
                <a:spcPct val="5000"/>
              </a:spcBef>
            </a:pPr>
            <a:r>
              <a:rPr lang="en-US">
                <a:sym typeface="Symbol" pitchFamily="18" charset="2"/>
              </a:rPr>
              <a:t>   Vậy sau 9 năm người đó thu được gấp đôi số tiền ban đầu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7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7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7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7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7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7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7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solidFill>
                <a:srgbClr val="CC0000"/>
              </a:solidFill>
              <a:latin typeface=".VnTimeH" pitchFamily="34" charset="0"/>
            </a:endParaRPr>
          </a:p>
        </p:txBody>
      </p:sp>
      <p:sp>
        <p:nvSpPr>
          <p:cNvPr id="296968" name="AutoShape 8"/>
          <p:cNvSpPr>
            <a:spLocks noChangeArrowheads="1"/>
          </p:cNvSpPr>
          <p:nvPr/>
        </p:nvSpPr>
        <p:spPr bwMode="auto">
          <a:xfrm>
            <a:off x="990600" y="1371600"/>
            <a:ext cx="3810000" cy="2057400"/>
          </a:xfrm>
          <a:prstGeom prst="cloudCallout">
            <a:avLst>
              <a:gd name="adj1" fmla="val 78458"/>
              <a:gd name="adj2" fmla="val 30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Nhận xét về phương trình:</a:t>
            </a:r>
          </a:p>
          <a:p>
            <a:pPr algn="ctr"/>
            <a:r>
              <a:rPr lang="en-US"/>
              <a:t>(1,083)</a:t>
            </a:r>
            <a:r>
              <a:rPr lang="en-US" baseline="40000"/>
              <a:t>x</a:t>
            </a:r>
            <a:r>
              <a:rPr lang="en-US"/>
              <a:t> = 2</a:t>
            </a:r>
          </a:p>
        </p:txBody>
      </p:sp>
      <p:sp>
        <p:nvSpPr>
          <p:cNvPr id="296970" name="AutoShape 10"/>
          <p:cNvSpPr>
            <a:spLocks noChangeArrowheads="1"/>
          </p:cNvSpPr>
          <p:nvPr/>
        </p:nvSpPr>
        <p:spPr bwMode="auto">
          <a:xfrm>
            <a:off x="762000" y="4038600"/>
            <a:ext cx="3810000" cy="2057400"/>
          </a:xfrm>
          <a:prstGeom prst="cloudCallout">
            <a:avLst>
              <a:gd name="adj1" fmla="val 90458"/>
              <a:gd name="adj2" fmla="val -828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Phương trình mũ là phương trình như thế nào?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8" grpId="0" animBg="1"/>
      <p:bldP spid="296968" grpId="1" animBg="1"/>
      <p:bldP spid="2969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23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2913" name="Text Box 145"/>
          <p:cNvSpPr txBox="1">
            <a:spLocks noChangeArrowheads="1"/>
          </p:cNvSpPr>
          <p:nvPr/>
        </p:nvSpPr>
        <p:spPr bwMode="auto">
          <a:xfrm>
            <a:off x="152400" y="1219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I. Phương trình mũ:</a:t>
            </a:r>
          </a:p>
        </p:txBody>
      </p:sp>
      <p:sp>
        <p:nvSpPr>
          <p:cNvPr id="32914" name="Text Box 146"/>
          <p:cNvSpPr txBox="1">
            <a:spLocks noChangeArrowheads="1"/>
          </p:cNvSpPr>
          <p:nvPr/>
        </p:nvSpPr>
        <p:spPr bwMode="auto">
          <a:xfrm>
            <a:off x="152400" y="1600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Phương trình mũ cơ bản:</a:t>
            </a:r>
          </a:p>
        </p:txBody>
      </p:sp>
      <p:sp>
        <p:nvSpPr>
          <p:cNvPr id="32915" name="Text Box 147"/>
          <p:cNvSpPr txBox="1">
            <a:spLocks noChangeArrowheads="1"/>
          </p:cNvSpPr>
          <p:nvPr/>
        </p:nvSpPr>
        <p:spPr bwMode="auto">
          <a:xfrm>
            <a:off x="304800" y="19812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Dạng: a</a:t>
            </a:r>
            <a:r>
              <a:rPr lang="en-US" baseline="40000"/>
              <a:t>x</a:t>
            </a:r>
            <a:r>
              <a:rPr lang="en-US"/>
              <a:t> = b(1) ( a &gt; 0, a ≠ 1 ) </a:t>
            </a:r>
            <a:endParaRPr lang="en-US">
              <a:cs typeface="Times New Roman" pitchFamily="18" charset="0"/>
            </a:endParaRPr>
          </a:p>
        </p:txBody>
      </p:sp>
      <p:sp>
        <p:nvSpPr>
          <p:cNvPr id="33060" name="Text Box 292"/>
          <p:cNvSpPr txBox="1">
            <a:spLocks noChangeArrowheads="1"/>
          </p:cNvSpPr>
          <p:nvPr/>
        </p:nvSpPr>
        <p:spPr bwMode="auto">
          <a:xfrm>
            <a:off x="304800" y="2514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 Cách giải: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2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800">
              <a:solidFill>
                <a:srgbClr val="CC0000"/>
              </a:solidFill>
              <a:latin typeface=".VnShelley Allegro" pitchFamily="82" charset="0"/>
            </a:endParaRP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I. Phương trình mũ: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" y="1600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Phương trình mũ cơ bản: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Dạng: a</a:t>
            </a:r>
            <a:r>
              <a:rPr lang="en-US" baseline="40000"/>
              <a:t>x</a:t>
            </a:r>
            <a:r>
              <a:rPr lang="en-US"/>
              <a:t> = b(1) ( a &gt; 0, a ≠ 1 ) </a:t>
            </a:r>
            <a:endParaRPr lang="en-US">
              <a:cs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243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 Cách giải: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H="1" flipV="1">
            <a:off x="6686550" y="3200400"/>
            <a:ext cx="19050" cy="3429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5908675" y="5781675"/>
            <a:ext cx="2949575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1068" name="Line 12"/>
          <p:cNvSpPr>
            <a:spLocks noChangeShapeType="1"/>
          </p:cNvSpPr>
          <p:nvPr/>
        </p:nvSpPr>
        <p:spPr bwMode="auto">
          <a:xfrm>
            <a:off x="6213475" y="4498975"/>
            <a:ext cx="0" cy="130016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Freeform 13"/>
          <p:cNvSpPr>
            <a:spLocks/>
          </p:cNvSpPr>
          <p:nvPr/>
        </p:nvSpPr>
        <p:spPr bwMode="auto">
          <a:xfrm>
            <a:off x="5889625" y="3346450"/>
            <a:ext cx="2949575" cy="2290763"/>
          </a:xfrm>
          <a:custGeom>
            <a:avLst/>
            <a:gdLst>
              <a:gd name="T0" fmla="*/ 0 w 418"/>
              <a:gd name="T1" fmla="*/ 0 h 268"/>
              <a:gd name="T2" fmla="*/ 7 w 418"/>
              <a:gd name="T3" fmla="*/ 34 h 268"/>
              <a:gd name="T4" fmla="*/ 12 w 418"/>
              <a:gd name="T5" fmla="*/ 54 h 268"/>
              <a:gd name="T6" fmla="*/ 17 w 418"/>
              <a:gd name="T7" fmla="*/ 70 h 268"/>
              <a:gd name="T8" fmla="*/ 24 w 418"/>
              <a:gd name="T9" fmla="*/ 90 h 268"/>
              <a:gd name="T10" fmla="*/ 30 w 418"/>
              <a:gd name="T11" fmla="*/ 104 h 268"/>
              <a:gd name="T12" fmla="*/ 41 w 418"/>
              <a:gd name="T13" fmla="*/ 127 h 268"/>
              <a:gd name="T14" fmla="*/ 46 w 418"/>
              <a:gd name="T15" fmla="*/ 136 h 268"/>
              <a:gd name="T16" fmla="*/ 54 w 418"/>
              <a:gd name="T17" fmla="*/ 149 h 268"/>
              <a:gd name="T18" fmla="*/ 67 w 418"/>
              <a:gd name="T19" fmla="*/ 167 h 268"/>
              <a:gd name="T20" fmla="*/ 79 w 418"/>
              <a:gd name="T21" fmla="*/ 180 h 268"/>
              <a:gd name="T22" fmla="*/ 89 w 418"/>
              <a:gd name="T23" fmla="*/ 190 h 268"/>
              <a:gd name="T24" fmla="*/ 98 w 418"/>
              <a:gd name="T25" fmla="*/ 198 h 268"/>
              <a:gd name="T26" fmla="*/ 102 w 418"/>
              <a:gd name="T27" fmla="*/ 201 h 268"/>
              <a:gd name="T28" fmla="*/ 133 w 418"/>
              <a:gd name="T29" fmla="*/ 220 h 268"/>
              <a:gd name="T30" fmla="*/ 178 w 418"/>
              <a:gd name="T31" fmla="*/ 239 h 268"/>
              <a:gd name="T32" fmla="*/ 251 w 418"/>
              <a:gd name="T33" fmla="*/ 256 h 268"/>
              <a:gd name="T34" fmla="*/ 356 w 418"/>
              <a:gd name="T35" fmla="*/ 266 h 268"/>
              <a:gd name="T36" fmla="*/ 418 w 418"/>
              <a:gd name="T37" fmla="*/ 268 h 2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8"/>
              <a:gd name="T58" fmla="*/ 0 h 268"/>
              <a:gd name="T59" fmla="*/ 418 w 418"/>
              <a:gd name="T60" fmla="*/ 268 h 2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8" h="268">
                <a:moveTo>
                  <a:pt x="0" y="0"/>
                </a:moveTo>
                <a:cubicBezTo>
                  <a:pt x="1" y="6"/>
                  <a:pt x="5" y="25"/>
                  <a:pt x="7" y="34"/>
                </a:cubicBezTo>
                <a:cubicBezTo>
                  <a:pt x="9" y="43"/>
                  <a:pt x="10" y="48"/>
                  <a:pt x="12" y="54"/>
                </a:cubicBezTo>
                <a:cubicBezTo>
                  <a:pt x="14" y="60"/>
                  <a:pt x="15" y="64"/>
                  <a:pt x="17" y="70"/>
                </a:cubicBezTo>
                <a:cubicBezTo>
                  <a:pt x="19" y="76"/>
                  <a:pt x="22" y="84"/>
                  <a:pt x="24" y="90"/>
                </a:cubicBezTo>
                <a:cubicBezTo>
                  <a:pt x="26" y="96"/>
                  <a:pt x="27" y="98"/>
                  <a:pt x="30" y="104"/>
                </a:cubicBezTo>
                <a:cubicBezTo>
                  <a:pt x="33" y="110"/>
                  <a:pt x="38" y="122"/>
                  <a:pt x="41" y="127"/>
                </a:cubicBezTo>
                <a:cubicBezTo>
                  <a:pt x="44" y="132"/>
                  <a:pt x="44" y="132"/>
                  <a:pt x="46" y="136"/>
                </a:cubicBezTo>
                <a:cubicBezTo>
                  <a:pt x="48" y="140"/>
                  <a:pt x="50" y="144"/>
                  <a:pt x="54" y="149"/>
                </a:cubicBezTo>
                <a:cubicBezTo>
                  <a:pt x="58" y="154"/>
                  <a:pt x="63" y="162"/>
                  <a:pt x="67" y="167"/>
                </a:cubicBezTo>
                <a:cubicBezTo>
                  <a:pt x="71" y="172"/>
                  <a:pt x="75" y="176"/>
                  <a:pt x="79" y="180"/>
                </a:cubicBezTo>
                <a:cubicBezTo>
                  <a:pt x="83" y="184"/>
                  <a:pt x="86" y="187"/>
                  <a:pt x="89" y="190"/>
                </a:cubicBezTo>
                <a:cubicBezTo>
                  <a:pt x="92" y="193"/>
                  <a:pt x="96" y="196"/>
                  <a:pt x="98" y="198"/>
                </a:cubicBezTo>
                <a:cubicBezTo>
                  <a:pt x="100" y="200"/>
                  <a:pt x="96" y="197"/>
                  <a:pt x="102" y="201"/>
                </a:cubicBezTo>
                <a:cubicBezTo>
                  <a:pt x="108" y="205"/>
                  <a:pt x="120" y="214"/>
                  <a:pt x="133" y="220"/>
                </a:cubicBezTo>
                <a:cubicBezTo>
                  <a:pt x="146" y="226"/>
                  <a:pt x="158" y="233"/>
                  <a:pt x="178" y="239"/>
                </a:cubicBezTo>
                <a:cubicBezTo>
                  <a:pt x="198" y="245"/>
                  <a:pt x="221" y="251"/>
                  <a:pt x="251" y="256"/>
                </a:cubicBezTo>
                <a:cubicBezTo>
                  <a:pt x="281" y="261"/>
                  <a:pt x="328" y="264"/>
                  <a:pt x="356" y="266"/>
                </a:cubicBezTo>
                <a:cubicBezTo>
                  <a:pt x="384" y="268"/>
                  <a:pt x="401" y="268"/>
                  <a:pt x="418" y="268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6324600" y="32004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8610600" y="57150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7239000" y="4953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y=a</a:t>
            </a:r>
            <a:r>
              <a:rPr lang="en-US" baseline="34000"/>
              <a:t>x</a:t>
            </a:r>
            <a:r>
              <a:rPr lang="en-US"/>
              <a:t>(0&lt;a&lt;1)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938838" y="3943350"/>
            <a:ext cx="3048000" cy="533400"/>
            <a:chOff x="3744" y="2496"/>
            <a:chExt cx="1920" cy="336"/>
          </a:xfrm>
        </p:grpSpPr>
        <p:sp>
          <p:nvSpPr>
            <p:cNvPr id="12331" name="Line 18"/>
            <p:cNvSpPr>
              <a:spLocks noChangeShapeType="1"/>
            </p:cNvSpPr>
            <p:nvPr/>
          </p:nvSpPr>
          <p:spPr bwMode="auto">
            <a:xfrm flipV="1">
              <a:off x="3744" y="2829"/>
              <a:ext cx="1815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Text Box 19"/>
            <p:cNvSpPr txBox="1">
              <a:spLocks noChangeArrowheads="1"/>
            </p:cNvSpPr>
            <p:nvPr/>
          </p:nvSpPr>
          <p:spPr bwMode="auto">
            <a:xfrm>
              <a:off x="5040" y="249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 = b</a:t>
              </a:r>
            </a:p>
          </p:txBody>
        </p:sp>
        <p:sp>
          <p:nvSpPr>
            <p:cNvPr id="12333" name="Text Box 20"/>
            <p:cNvSpPr txBox="1">
              <a:spLocks noChangeArrowheads="1"/>
            </p:cNvSpPr>
            <p:nvPr/>
          </p:nvSpPr>
          <p:spPr bwMode="auto">
            <a:xfrm>
              <a:off x="3984" y="254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</p:grpSp>
      <p:sp>
        <p:nvSpPr>
          <p:cNvPr id="12304" name="Text Box 21"/>
          <p:cNvSpPr txBox="1">
            <a:spLocks noChangeArrowheads="1"/>
          </p:cNvSpPr>
          <p:nvPr/>
        </p:nvSpPr>
        <p:spPr bwMode="auto">
          <a:xfrm>
            <a:off x="6324600" y="4953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2305" name="Text Box 22"/>
          <p:cNvSpPr txBox="1">
            <a:spLocks noChangeArrowheads="1"/>
          </p:cNvSpPr>
          <p:nvPr/>
        </p:nvSpPr>
        <p:spPr bwMode="auto">
          <a:xfrm>
            <a:off x="6400800" y="5715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301079" name="Text Box 23"/>
          <p:cNvSpPr txBox="1">
            <a:spLocks noChangeArrowheads="1"/>
          </p:cNvSpPr>
          <p:nvPr/>
        </p:nvSpPr>
        <p:spPr bwMode="auto">
          <a:xfrm>
            <a:off x="5562600" y="5715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log</a:t>
            </a:r>
            <a:r>
              <a:rPr lang="en-US" baseline="-30000"/>
              <a:t>a</a:t>
            </a:r>
            <a:r>
              <a:rPr lang="en-US"/>
              <a:t>b</a:t>
            </a:r>
          </a:p>
        </p:txBody>
      </p:sp>
      <p:sp>
        <p:nvSpPr>
          <p:cNvPr id="301080" name="Line 24"/>
          <p:cNvSpPr>
            <a:spLocks noChangeShapeType="1"/>
          </p:cNvSpPr>
          <p:nvPr/>
        </p:nvSpPr>
        <p:spPr bwMode="auto">
          <a:xfrm flipH="1">
            <a:off x="2162175" y="4533900"/>
            <a:ext cx="9525" cy="126682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5"/>
          <p:cNvSpPr>
            <a:spLocks noChangeShapeType="1"/>
          </p:cNvSpPr>
          <p:nvPr/>
        </p:nvSpPr>
        <p:spPr bwMode="auto">
          <a:xfrm flipH="1" flipV="1">
            <a:off x="1343025" y="3314700"/>
            <a:ext cx="9525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26"/>
          <p:cNvSpPr>
            <a:spLocks noChangeShapeType="1"/>
          </p:cNvSpPr>
          <p:nvPr/>
        </p:nvSpPr>
        <p:spPr bwMode="auto">
          <a:xfrm>
            <a:off x="381000" y="5772150"/>
            <a:ext cx="3219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Freeform 27"/>
          <p:cNvSpPr>
            <a:spLocks/>
          </p:cNvSpPr>
          <p:nvPr/>
        </p:nvSpPr>
        <p:spPr bwMode="auto">
          <a:xfrm>
            <a:off x="409575" y="3314700"/>
            <a:ext cx="2028825" cy="2209800"/>
          </a:xfrm>
          <a:custGeom>
            <a:avLst/>
            <a:gdLst>
              <a:gd name="T0" fmla="*/ 0 w 213"/>
              <a:gd name="T1" fmla="*/ 232 h 232"/>
              <a:gd name="T2" fmla="*/ 34 w 213"/>
              <a:gd name="T3" fmla="*/ 222 h 232"/>
              <a:gd name="T4" fmla="*/ 67 w 213"/>
              <a:gd name="T5" fmla="*/ 210 h 232"/>
              <a:gd name="T6" fmla="*/ 112 w 213"/>
              <a:gd name="T7" fmla="*/ 189 h 232"/>
              <a:gd name="T8" fmla="*/ 143 w 213"/>
              <a:gd name="T9" fmla="*/ 169 h 232"/>
              <a:gd name="T10" fmla="*/ 184 w 213"/>
              <a:gd name="T11" fmla="*/ 127 h 232"/>
              <a:gd name="T12" fmla="*/ 205 w 213"/>
              <a:gd name="T13" fmla="*/ 72 h 232"/>
              <a:gd name="T14" fmla="*/ 212 w 213"/>
              <a:gd name="T15" fmla="*/ 18 h 232"/>
              <a:gd name="T16" fmla="*/ 213 w 213"/>
              <a:gd name="T17" fmla="*/ 0 h 2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3"/>
              <a:gd name="T28" fmla="*/ 0 h 232"/>
              <a:gd name="T29" fmla="*/ 213 w 213"/>
              <a:gd name="T30" fmla="*/ 232 h 2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3" h="232">
                <a:moveTo>
                  <a:pt x="0" y="232"/>
                </a:moveTo>
                <a:cubicBezTo>
                  <a:pt x="11" y="229"/>
                  <a:pt x="23" y="226"/>
                  <a:pt x="34" y="222"/>
                </a:cubicBezTo>
                <a:cubicBezTo>
                  <a:pt x="45" y="218"/>
                  <a:pt x="54" y="215"/>
                  <a:pt x="67" y="210"/>
                </a:cubicBezTo>
                <a:cubicBezTo>
                  <a:pt x="80" y="205"/>
                  <a:pt x="99" y="196"/>
                  <a:pt x="112" y="189"/>
                </a:cubicBezTo>
                <a:cubicBezTo>
                  <a:pt x="125" y="182"/>
                  <a:pt x="131" y="179"/>
                  <a:pt x="143" y="169"/>
                </a:cubicBezTo>
                <a:cubicBezTo>
                  <a:pt x="155" y="159"/>
                  <a:pt x="174" y="143"/>
                  <a:pt x="184" y="127"/>
                </a:cubicBezTo>
                <a:cubicBezTo>
                  <a:pt x="194" y="111"/>
                  <a:pt x="200" y="90"/>
                  <a:pt x="205" y="72"/>
                </a:cubicBezTo>
                <a:cubicBezTo>
                  <a:pt x="210" y="54"/>
                  <a:pt x="211" y="30"/>
                  <a:pt x="212" y="18"/>
                </a:cubicBezTo>
                <a:cubicBezTo>
                  <a:pt x="213" y="6"/>
                  <a:pt x="213" y="4"/>
                  <a:pt x="213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962025" y="3200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</a:p>
        </p:txBody>
      </p:sp>
      <p:sp>
        <p:nvSpPr>
          <p:cNvPr id="12312" name="Text Box 29"/>
          <p:cNvSpPr txBox="1">
            <a:spLocks noChangeArrowheads="1"/>
          </p:cNvSpPr>
          <p:nvPr/>
        </p:nvSpPr>
        <p:spPr bwMode="auto">
          <a:xfrm>
            <a:off x="2486025" y="2971800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 = a</a:t>
            </a:r>
            <a:r>
              <a:rPr lang="en-US" baseline="30000"/>
              <a:t>x</a:t>
            </a:r>
          </a:p>
          <a:p>
            <a:pPr>
              <a:lnSpc>
                <a:spcPct val="35000"/>
              </a:lnSpc>
              <a:spcBef>
                <a:spcPct val="30000"/>
              </a:spcBef>
            </a:pPr>
            <a:r>
              <a:rPr lang="en-US"/>
              <a:t>(a &gt;1)</a:t>
            </a:r>
          </a:p>
        </p:txBody>
      </p:sp>
      <p:sp>
        <p:nvSpPr>
          <p:cNvPr id="12313" name="Text Box 30"/>
          <p:cNvSpPr txBox="1">
            <a:spLocks noChangeArrowheads="1"/>
          </p:cNvSpPr>
          <p:nvPr/>
        </p:nvSpPr>
        <p:spPr bwMode="auto">
          <a:xfrm>
            <a:off x="3324225" y="5715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12314" name="Text Box 31"/>
          <p:cNvSpPr txBox="1">
            <a:spLocks noChangeArrowheads="1"/>
          </p:cNvSpPr>
          <p:nvPr/>
        </p:nvSpPr>
        <p:spPr bwMode="auto">
          <a:xfrm>
            <a:off x="1038225" y="5715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2315" name="Text Box 32"/>
          <p:cNvSpPr txBox="1">
            <a:spLocks noChangeArrowheads="1"/>
          </p:cNvSpPr>
          <p:nvPr/>
        </p:nvSpPr>
        <p:spPr bwMode="auto">
          <a:xfrm>
            <a:off x="1038225" y="4800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01089" name="Text Box 33"/>
          <p:cNvSpPr txBox="1">
            <a:spLocks noChangeArrowheads="1"/>
          </p:cNvSpPr>
          <p:nvPr/>
        </p:nvSpPr>
        <p:spPr bwMode="auto">
          <a:xfrm>
            <a:off x="1876425" y="5715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log</a:t>
            </a:r>
            <a:r>
              <a:rPr lang="en-US" baseline="-30000"/>
              <a:t>a</a:t>
            </a:r>
            <a:r>
              <a:rPr lang="en-US"/>
              <a:t>b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76238" y="4095750"/>
            <a:ext cx="3505200" cy="857250"/>
            <a:chOff x="240" y="2592"/>
            <a:chExt cx="2208" cy="540"/>
          </a:xfrm>
        </p:grpSpPr>
        <p:grpSp>
          <p:nvGrpSpPr>
            <p:cNvPr id="12327" name="Group 35"/>
            <p:cNvGrpSpPr>
              <a:grpSpLocks/>
            </p:cNvGrpSpPr>
            <p:nvPr/>
          </p:nvGrpSpPr>
          <p:grpSpPr bwMode="auto">
            <a:xfrm>
              <a:off x="240" y="2844"/>
              <a:ext cx="2208" cy="288"/>
              <a:chOff x="1104" y="2112"/>
              <a:chExt cx="2208" cy="288"/>
            </a:xfrm>
          </p:grpSpPr>
          <p:sp>
            <p:nvSpPr>
              <p:cNvPr id="12329" name="Line 36"/>
              <p:cNvSpPr>
                <a:spLocks noChangeShapeType="1"/>
              </p:cNvSpPr>
              <p:nvPr/>
            </p:nvSpPr>
            <p:spPr bwMode="auto">
              <a:xfrm flipV="1">
                <a:off x="1104" y="2112"/>
                <a:ext cx="2016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Text Box 37"/>
              <p:cNvSpPr txBox="1">
                <a:spLocks noChangeArrowheads="1"/>
              </p:cNvSpPr>
              <p:nvPr/>
            </p:nvSpPr>
            <p:spPr bwMode="auto">
              <a:xfrm>
                <a:off x="2640" y="2112"/>
                <a:ext cx="6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 = b</a:t>
                </a:r>
              </a:p>
            </p:txBody>
          </p:sp>
        </p:grpSp>
        <p:sp>
          <p:nvSpPr>
            <p:cNvPr id="12328" name="Text Box 38"/>
            <p:cNvSpPr txBox="1">
              <a:spLocks noChangeArrowheads="1"/>
            </p:cNvSpPr>
            <p:nvPr/>
          </p:nvSpPr>
          <p:spPr bwMode="auto">
            <a:xfrm>
              <a:off x="654" y="25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33375" y="5957888"/>
            <a:ext cx="3505200" cy="857250"/>
            <a:chOff x="240" y="2592"/>
            <a:chExt cx="2208" cy="540"/>
          </a:xfrm>
        </p:grpSpPr>
        <p:grpSp>
          <p:nvGrpSpPr>
            <p:cNvPr id="12323" name="Group 40"/>
            <p:cNvGrpSpPr>
              <a:grpSpLocks/>
            </p:cNvGrpSpPr>
            <p:nvPr/>
          </p:nvGrpSpPr>
          <p:grpSpPr bwMode="auto">
            <a:xfrm>
              <a:off x="240" y="2844"/>
              <a:ext cx="2208" cy="288"/>
              <a:chOff x="1104" y="2112"/>
              <a:chExt cx="2208" cy="288"/>
            </a:xfrm>
          </p:grpSpPr>
          <p:sp>
            <p:nvSpPr>
              <p:cNvPr id="12325" name="Line 41"/>
              <p:cNvSpPr>
                <a:spLocks noChangeShapeType="1"/>
              </p:cNvSpPr>
              <p:nvPr/>
            </p:nvSpPr>
            <p:spPr bwMode="auto">
              <a:xfrm flipV="1">
                <a:off x="1104" y="2112"/>
                <a:ext cx="2016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Text Box 42"/>
              <p:cNvSpPr txBox="1">
                <a:spLocks noChangeArrowheads="1"/>
              </p:cNvSpPr>
              <p:nvPr/>
            </p:nvSpPr>
            <p:spPr bwMode="auto">
              <a:xfrm>
                <a:off x="2640" y="2112"/>
                <a:ext cx="6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 = b</a:t>
                </a:r>
              </a:p>
            </p:txBody>
          </p:sp>
        </p:grpSp>
        <p:sp>
          <p:nvSpPr>
            <p:cNvPr id="12324" name="Text Box 43"/>
            <p:cNvSpPr txBox="1">
              <a:spLocks noChangeArrowheads="1"/>
            </p:cNvSpPr>
            <p:nvPr/>
          </p:nvSpPr>
          <p:spPr bwMode="auto">
            <a:xfrm>
              <a:off x="654" y="25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937250" y="5956300"/>
            <a:ext cx="3054350" cy="781050"/>
            <a:chOff x="3740" y="3752"/>
            <a:chExt cx="1924" cy="492"/>
          </a:xfrm>
        </p:grpSpPr>
        <p:sp>
          <p:nvSpPr>
            <p:cNvPr id="12320" name="Line 45"/>
            <p:cNvSpPr>
              <a:spLocks noChangeShapeType="1"/>
            </p:cNvSpPr>
            <p:nvPr/>
          </p:nvSpPr>
          <p:spPr bwMode="auto">
            <a:xfrm flipV="1">
              <a:off x="3740" y="3984"/>
              <a:ext cx="1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Text Box 46"/>
            <p:cNvSpPr txBox="1">
              <a:spLocks noChangeArrowheads="1"/>
            </p:cNvSpPr>
            <p:nvPr/>
          </p:nvSpPr>
          <p:spPr bwMode="auto">
            <a:xfrm>
              <a:off x="5050" y="3956"/>
              <a:ext cx="6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 = b</a:t>
              </a:r>
            </a:p>
          </p:txBody>
        </p:sp>
        <p:sp>
          <p:nvSpPr>
            <p:cNvPr id="12322" name="Text Box 47"/>
            <p:cNvSpPr txBox="1">
              <a:spLocks noChangeArrowheads="1"/>
            </p:cNvSpPr>
            <p:nvPr/>
          </p:nvSpPr>
          <p:spPr bwMode="auto">
            <a:xfrm>
              <a:off x="4035" y="3752"/>
              <a:ext cx="1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3.06358E-6 L 0.00035 -0.3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3.4104E-6 L 0.0052 -0.3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0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0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8" grpId="0" animBg="1"/>
      <p:bldP spid="301079" grpId="0"/>
      <p:bldP spid="301080" grpId="0" animBg="1"/>
      <p:bldP spid="3010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800">
              <a:solidFill>
                <a:srgbClr val="CC0000"/>
              </a:solidFill>
              <a:latin typeface=".VnShelley Allegro" pitchFamily="82" charset="0"/>
            </a:endParaRP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I. Phương trình mũ: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1). Phương trình mũ cơ bản: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Dạng: a</a:t>
            </a:r>
            <a:r>
              <a:rPr lang="en-US" baseline="40000"/>
              <a:t>x</a:t>
            </a:r>
            <a:r>
              <a:rPr lang="en-US"/>
              <a:t> = b(1) ( a &gt; 0, a </a:t>
            </a:r>
            <a:r>
              <a:rPr lang="en-US">
                <a:cs typeface="Times New Roman" pitchFamily="18" charset="0"/>
              </a:rPr>
              <a:t>≠ 1 )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14400" y="243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 Cách giải: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-34925" y="914400"/>
            <a:ext cx="796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CC3300"/>
                </a:solidFill>
                <a:latin typeface="Arial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914400" y="2895600"/>
            <a:ext cx="6400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 b &gt; 0: a</a:t>
            </a:r>
            <a:r>
              <a:rPr lang="en-US" baseline="40000"/>
              <a:t>x</a:t>
            </a:r>
            <a:r>
              <a:rPr lang="en-US"/>
              <a:t> = b </a:t>
            </a:r>
            <a:r>
              <a:rPr lang="en-US">
                <a:sym typeface="Symbol" pitchFamily="18" charset="2"/>
              </a:rPr>
              <a:t> x = log</a:t>
            </a:r>
            <a:r>
              <a:rPr lang="en-US" baseline="-25000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b. 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             (1) có nghiệm duy nhất: x = log</a:t>
            </a:r>
            <a:r>
              <a:rPr lang="en-US" baseline="-25000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b.</a:t>
            </a:r>
          </a:p>
        </p:txBody>
      </p:sp>
      <p:sp>
        <p:nvSpPr>
          <p:cNvPr id="326666" name="Text Box 10"/>
          <p:cNvSpPr txBox="1">
            <a:spLocks noChangeArrowheads="1"/>
          </p:cNvSpPr>
          <p:nvPr/>
        </p:nvSpPr>
        <p:spPr bwMode="auto">
          <a:xfrm>
            <a:off x="914400" y="3886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 b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0: </a:t>
            </a:r>
            <a:r>
              <a:rPr lang="en-US">
                <a:sym typeface="Symbol" pitchFamily="18" charset="2"/>
              </a:rPr>
              <a:t>(1) vô nghiệm .</a:t>
            </a:r>
          </a:p>
        </p:txBody>
      </p:sp>
      <p:sp>
        <p:nvSpPr>
          <p:cNvPr id="326667" name="Text Box 11"/>
          <p:cNvSpPr txBox="1">
            <a:spLocks noChangeArrowheads="1"/>
          </p:cNvSpPr>
          <p:nvPr/>
        </p:nvSpPr>
        <p:spPr bwMode="auto">
          <a:xfrm>
            <a:off x="990600" y="43434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c) Ví dụ: giải phương trình:</a:t>
            </a:r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1600200" y="5410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2) 7</a:t>
            </a:r>
            <a:r>
              <a:rPr lang="en-US" baseline="30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+ 2 = 0;</a:t>
            </a:r>
          </a:p>
        </p:txBody>
      </p:sp>
      <p:sp>
        <p:nvSpPr>
          <p:cNvPr id="326669" name="Text Box 13"/>
          <p:cNvSpPr txBox="1">
            <a:spLocks noChangeArrowheads="1"/>
          </p:cNvSpPr>
          <p:nvPr/>
        </p:nvSpPr>
        <p:spPr bwMode="auto">
          <a:xfrm>
            <a:off x="1600200" y="4800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1) 10</a:t>
            </a:r>
            <a:r>
              <a:rPr lang="en-US" baseline="30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= 2023;</a:t>
            </a:r>
          </a:p>
        </p:txBody>
      </p:sp>
      <p:sp>
        <p:nvSpPr>
          <p:cNvPr id="326670" name="Text Box 14"/>
          <p:cNvSpPr txBox="1">
            <a:spLocks noChangeArrowheads="1"/>
          </p:cNvSpPr>
          <p:nvPr/>
        </p:nvSpPr>
        <p:spPr bwMode="auto">
          <a:xfrm>
            <a:off x="1600200" y="601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3) 2</a:t>
            </a:r>
            <a:r>
              <a:rPr lang="en-US" baseline="30000">
                <a:sym typeface="Symbol" pitchFamily="18" charset="2"/>
              </a:rPr>
              <a:t>x+1</a:t>
            </a:r>
            <a:r>
              <a:rPr lang="en-US">
                <a:sym typeface="Symbol" pitchFamily="18" charset="2"/>
              </a:rPr>
              <a:t> = 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26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26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6" grpId="0"/>
      <p:bldP spid="326667" grpId="0"/>
      <p:bldP spid="326668" grpId="0"/>
      <p:bldP spid="326669" grpId="0"/>
      <p:bldP spid="3266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800" dirty="0">
              <a:solidFill>
                <a:srgbClr val="CC0000"/>
              </a:solidFill>
              <a:latin typeface=".VnShelley Allegro" pitchFamily="82" charset="0"/>
            </a:endParaRP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I. Phương trình mũ: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1600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1). Phương trình mũ cơ bản: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152400" y="2057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2). Cách giải một số phương trình mũ đơn giản:</a:t>
            </a:r>
          </a:p>
        </p:txBody>
      </p:sp>
      <p:sp>
        <p:nvSpPr>
          <p:cNvPr id="299018" name="Text Box 10"/>
          <p:cNvSpPr txBox="1">
            <a:spLocks noChangeArrowheads="1"/>
          </p:cNvSpPr>
          <p:nvPr/>
        </p:nvSpPr>
        <p:spPr bwMode="auto">
          <a:xfrm>
            <a:off x="304800" y="25146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Đưa về cùng cơ số</a:t>
            </a:r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1981200" y="3733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  <a:r>
              <a:rPr lang="en-US" baseline="30000"/>
              <a:t>A(x)</a:t>
            </a:r>
            <a:r>
              <a:rPr lang="en-US"/>
              <a:t> = a</a:t>
            </a:r>
            <a:r>
              <a:rPr lang="en-US" baseline="30000"/>
              <a:t>B(x)</a:t>
            </a:r>
            <a:endParaRPr lang="en-US">
              <a:sym typeface="Symbol" pitchFamily="18" charset="2"/>
            </a:endParaRPr>
          </a:p>
        </p:txBody>
      </p:sp>
      <p:sp>
        <p:nvSpPr>
          <p:cNvPr id="299021" name="Text Box 13"/>
          <p:cNvSpPr txBox="1">
            <a:spLocks noChangeArrowheads="1"/>
          </p:cNvSpPr>
          <p:nvPr/>
        </p:nvSpPr>
        <p:spPr bwMode="auto">
          <a:xfrm>
            <a:off x="457200" y="4343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Ví dụ: Giải phương trình: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76400" y="4689475"/>
            <a:ext cx="3352800" cy="873125"/>
            <a:chOff x="3120" y="2832"/>
            <a:chExt cx="2112" cy="550"/>
          </a:xfrm>
        </p:grpSpPr>
        <p:sp>
          <p:nvSpPr>
            <p:cNvPr id="14350" name="Text Box 18"/>
            <p:cNvSpPr txBox="1">
              <a:spLocks noChangeArrowheads="1"/>
            </p:cNvSpPr>
            <p:nvPr/>
          </p:nvSpPr>
          <p:spPr bwMode="auto">
            <a:xfrm>
              <a:off x="3120" y="2976"/>
              <a:ext cx="21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1)  </a:t>
              </a:r>
              <a:r>
                <a:rPr lang="en-US" dirty="0" smtClean="0"/>
                <a:t>2023</a:t>
              </a:r>
              <a:r>
                <a:rPr lang="en-US" baseline="30000" dirty="0" smtClean="0"/>
                <a:t>5x+3</a:t>
              </a:r>
              <a:r>
                <a:rPr lang="en-US" dirty="0" smtClean="0"/>
                <a:t> </a:t>
              </a:r>
              <a:r>
                <a:rPr lang="en-US" dirty="0"/>
                <a:t>=              </a:t>
              </a:r>
              <a:r>
                <a:rPr lang="en-US" baseline="30000" dirty="0"/>
                <a:t> ; </a:t>
              </a:r>
              <a:r>
                <a:rPr lang="en-US" dirty="0"/>
                <a:t>      </a:t>
              </a:r>
              <a:endParaRPr lang="en-US" baseline="60000" dirty="0"/>
            </a:p>
          </p:txBody>
        </p:sp>
        <p:sp>
          <p:nvSpPr>
            <p:cNvPr id="14351" name="Line 20"/>
            <p:cNvSpPr>
              <a:spLocks noChangeShapeType="1"/>
            </p:cNvSpPr>
            <p:nvPr/>
          </p:nvSpPr>
          <p:spPr bwMode="auto">
            <a:xfrm flipV="1">
              <a:off x="4360" y="3102"/>
              <a:ext cx="488" cy="1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Text Box 21"/>
            <p:cNvSpPr txBox="1">
              <a:spLocks noChangeArrowheads="1"/>
            </p:cNvSpPr>
            <p:nvPr/>
          </p:nvSpPr>
          <p:spPr bwMode="auto">
            <a:xfrm>
              <a:off x="4272" y="2832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1</a:t>
              </a:r>
            </a:p>
          </p:txBody>
        </p:sp>
        <p:sp>
          <p:nvSpPr>
            <p:cNvPr id="14353" name="Text Box 22"/>
            <p:cNvSpPr txBox="1">
              <a:spLocks noChangeArrowheads="1"/>
            </p:cNvSpPr>
            <p:nvPr/>
          </p:nvSpPr>
          <p:spPr bwMode="auto">
            <a:xfrm>
              <a:off x="4288" y="3094"/>
              <a:ext cx="7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cs typeface="Arial" pitchFamily="34" charset="0"/>
                </a:rPr>
                <a:t>2023</a:t>
              </a:r>
              <a:r>
                <a:rPr lang="en-US" baseline="60000" dirty="0" smtClean="0">
                  <a:cs typeface="Arial" pitchFamily="34" charset="0"/>
                </a:rPr>
                <a:t>x</a:t>
              </a:r>
              <a:endParaRPr lang="en-US" baseline="60000" dirty="0">
                <a:cs typeface="Arial" pitchFamily="34" charset="0"/>
              </a:endParaRPr>
            </a:p>
          </p:txBody>
        </p:sp>
      </p:grpSp>
      <p:sp>
        <p:nvSpPr>
          <p:cNvPr id="299032" name="Text Box 24"/>
          <p:cNvSpPr txBox="1">
            <a:spLocks noChangeArrowheads="1"/>
          </p:cNvSpPr>
          <p:nvPr/>
        </p:nvSpPr>
        <p:spPr bwMode="auto">
          <a:xfrm>
            <a:off x="1752600" y="5638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2) 3</a:t>
            </a:r>
            <a:r>
              <a:rPr lang="en-US" baseline="30000"/>
              <a:t>x</a:t>
            </a:r>
            <a:r>
              <a:rPr lang="en-US" baseline="40000"/>
              <a:t>2</a:t>
            </a:r>
            <a:r>
              <a:rPr lang="en-US" baseline="30000"/>
              <a:t> – 5x + 8 </a:t>
            </a:r>
            <a:r>
              <a:rPr lang="en-US"/>
              <a:t>= 9.</a:t>
            </a:r>
          </a:p>
        </p:txBody>
      </p:sp>
      <p:sp>
        <p:nvSpPr>
          <p:cNvPr id="299033" name="Text Box 25"/>
          <p:cNvSpPr txBox="1">
            <a:spLocks noChangeArrowheads="1"/>
          </p:cNvSpPr>
          <p:nvPr/>
        </p:nvSpPr>
        <p:spPr bwMode="auto">
          <a:xfrm>
            <a:off x="3962400" y="3733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 A(x) = B(x)</a:t>
            </a:r>
          </a:p>
        </p:txBody>
      </p:sp>
      <p:sp>
        <p:nvSpPr>
          <p:cNvPr id="299034" name="Text Box 26"/>
          <p:cNvSpPr txBox="1">
            <a:spLocks noChangeArrowheads="1"/>
          </p:cNvSpPr>
          <p:nvPr/>
        </p:nvSpPr>
        <p:spPr bwMode="auto">
          <a:xfrm>
            <a:off x="381000" y="3048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Nhận xét: Với </a:t>
            </a:r>
            <a:r>
              <a:rPr lang="en-US">
                <a:sym typeface="Symbol" pitchFamily="18" charset="2"/>
              </a:rPr>
              <a:t> a&gt;0, a 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9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9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9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7" grpId="0"/>
      <p:bldP spid="299018" grpId="0"/>
      <p:bldP spid="299019" grpId="0"/>
      <p:bldP spid="299021" grpId="0"/>
      <p:bldP spid="299032" grpId="0"/>
      <p:bldP spid="299033" grpId="0"/>
      <p:bldP spid="2990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800">
              <a:solidFill>
                <a:srgbClr val="CC0000"/>
              </a:solidFill>
              <a:latin typeface=".VnShelley Allegro" pitchFamily="82" charset="0"/>
            </a:endParaRPr>
          </a:p>
        </p:txBody>
      </p:sp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>
            <a:off x="2628900" y="228600"/>
            <a:ext cx="632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800" kern="10" spc="-14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PHƯƠNG TRÌNH MŨ VÀ PHƯƠNG TRÌNH LÔGARIT</a:t>
            </a:r>
            <a:endParaRPr lang="en-US" sz="2800" kern="10" spc="-14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lin ang="189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I. Phương trình mũ: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152400" y="1600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1). Phương trình mũ cơ bản: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52400" y="2057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2). Cách giải một số phương trình mũ đơn giản:</a:t>
            </a: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304800" y="24384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a) Đưa về cùng cơ số</a:t>
            </a:r>
          </a:p>
        </p:txBody>
      </p:sp>
      <p:sp>
        <p:nvSpPr>
          <p:cNvPr id="300044" name="Text Box 12"/>
          <p:cNvSpPr txBox="1">
            <a:spLocks noChangeArrowheads="1"/>
          </p:cNvSpPr>
          <p:nvPr/>
        </p:nvSpPr>
        <p:spPr bwMode="auto">
          <a:xfrm>
            <a:off x="304800" y="28956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b) Đặt ẩn phụ</a:t>
            </a:r>
          </a:p>
        </p:txBody>
      </p:sp>
      <p:sp>
        <p:nvSpPr>
          <p:cNvPr id="300045" name="Text Box 13"/>
          <p:cNvSpPr txBox="1">
            <a:spLocks noChangeArrowheads="1"/>
          </p:cNvSpPr>
          <p:nvPr/>
        </p:nvSpPr>
        <p:spPr bwMode="auto">
          <a:xfrm>
            <a:off x="304800" y="3429000"/>
            <a:ext cx="8610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Ví dụ :</a:t>
            </a:r>
            <a:r>
              <a:rPr lang="en-US"/>
              <a:t> Giải phương trình:</a:t>
            </a:r>
          </a:p>
        </p:txBody>
      </p:sp>
      <p:graphicFrame>
        <p:nvGraphicFramePr>
          <p:cNvPr id="300068" name="Object 36"/>
          <p:cNvGraphicFramePr>
            <a:graphicFrameLocks noChangeAspect="1"/>
          </p:cNvGraphicFramePr>
          <p:nvPr/>
        </p:nvGraphicFramePr>
        <p:xfrm>
          <a:off x="2286000" y="4572000"/>
          <a:ext cx="3352800" cy="744538"/>
        </p:xfrm>
        <a:graphic>
          <a:graphicData uri="http://schemas.openxmlformats.org/presentationml/2006/ole">
            <p:oleObj spid="_x0000_s2050" name="Equation" r:id="rId4" imgW="1028520" imgH="228600" progId="Equation.DSMT4">
              <p:embed/>
            </p:oleObj>
          </a:graphicData>
        </a:graphic>
      </p:graphicFrame>
      <p:graphicFrame>
        <p:nvGraphicFramePr>
          <p:cNvPr id="300071" name="Object 39"/>
          <p:cNvGraphicFramePr>
            <a:graphicFrameLocks noChangeAspect="1"/>
          </p:cNvGraphicFramePr>
          <p:nvPr/>
        </p:nvGraphicFramePr>
        <p:xfrm>
          <a:off x="2397125" y="3917950"/>
          <a:ext cx="4003675" cy="693738"/>
        </p:xfrm>
        <a:graphic>
          <a:graphicData uri="http://schemas.openxmlformats.org/presentationml/2006/ole">
            <p:oleObj spid="_x0000_s2051" name="Equation" r:id="rId5" imgW="13204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0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0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4" grpId="0"/>
      <p:bldP spid="300045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3730</TotalTime>
  <Words>1126</Words>
  <Application>Microsoft Office PowerPoint</Application>
  <PresentationFormat>On-screen Show (4:3)</PresentationFormat>
  <Paragraphs>179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Times New Roman</vt:lpstr>
      <vt:lpstr>Arial</vt:lpstr>
      <vt:lpstr>Verdana</vt:lpstr>
      <vt:lpstr>.VnArabiaH</vt:lpstr>
      <vt:lpstr>.VnTimeH</vt:lpstr>
      <vt:lpstr>.VnArialH</vt:lpstr>
      <vt:lpstr>.VnAvant</vt:lpstr>
      <vt:lpstr>.VnTime</vt:lpstr>
      <vt:lpstr>Symbol</vt:lpstr>
      <vt:lpstr>.VnShelley Allegro</vt:lpstr>
      <vt:lpstr>Wingdings</vt:lpstr>
      <vt:lpstr>.VnBodoniH</vt:lpstr>
      <vt:lpstr>.VnRevueH</vt:lpstr>
      <vt:lpstr>Balloons</vt:lpstr>
      <vt:lpstr>Microsoft Clip Gallery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VẬN DỤNG</vt:lpstr>
      <vt:lpstr>Slide 15</vt:lpstr>
      <vt:lpstr>Slide 16</vt:lpstr>
    </vt:vector>
  </TitlesOfParts>
  <Company>BUI YEN - NGUYEN HUONG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QUANG HUY</dc:creator>
  <cp:lastModifiedBy>Huong</cp:lastModifiedBy>
  <cp:revision>252</cp:revision>
  <dcterms:created xsi:type="dcterms:W3CDTF">2005-11-03T14:06:30Z</dcterms:created>
  <dcterms:modified xsi:type="dcterms:W3CDTF">2023-11-28T02:41:34Z</dcterms:modified>
</cp:coreProperties>
</file>